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8" r:id="rId5"/>
    <p:sldId id="256" r:id="rId6"/>
    <p:sldId id="427" r:id="rId7"/>
    <p:sldId id="257" r:id="rId8"/>
    <p:sldId id="273" r:id="rId9"/>
    <p:sldId id="274" r:id="rId10"/>
    <p:sldId id="283" r:id="rId11"/>
    <p:sldId id="426" r:id="rId12"/>
    <p:sldId id="277" r:id="rId13"/>
    <p:sldId id="287" r:id="rId14"/>
    <p:sldId id="278" r:id="rId15"/>
    <p:sldId id="285" r:id="rId16"/>
    <p:sldId id="260" r:id="rId17"/>
    <p:sldId id="286" r:id="rId18"/>
    <p:sldId id="267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376" userDrawn="1">
          <p15:clr>
            <a:srgbClr val="A4A3A4"/>
          </p15:clr>
        </p15:guide>
        <p15:guide id="4" pos="3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7AC04"/>
    <a:srgbClr val="ED2125"/>
    <a:srgbClr val="ED1F24"/>
    <a:srgbClr val="E6E6E6"/>
    <a:srgbClr val="0872BA"/>
    <a:srgbClr val="000000"/>
    <a:srgbClr val="010101"/>
    <a:srgbClr val="D50B43"/>
    <a:srgbClr val="FE2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EC9D62-63EE-4A32-A2F8-A59C198F5D9E}" v="4" dt="2022-12-28T02:41:47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59" d="100"/>
          <a:sy n="59" d="100"/>
        </p:scale>
        <p:origin x="868" y="60"/>
      </p:cViewPr>
      <p:guideLst>
        <p:guide orient="horz" pos="2160"/>
        <p:guide pos="3840"/>
        <p:guide orient="horz" pos="2376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se Brashears" userId="141b81c9-16e0-4af0-b87c-a92741ea9b0f" providerId="ADAL" clId="{46EC9D62-63EE-4A32-A2F8-A59C198F5D9E}"/>
    <pc:docChg chg="custSel addSld delSld modSld sldOrd">
      <pc:chgData name="Chase Brashears" userId="141b81c9-16e0-4af0-b87c-a92741ea9b0f" providerId="ADAL" clId="{46EC9D62-63EE-4A32-A2F8-A59C198F5D9E}" dt="2022-12-28T02:43:15.950" v="504" actId="1076"/>
      <pc:docMkLst>
        <pc:docMk/>
      </pc:docMkLst>
      <pc:sldChg chg="addSp modSp mod">
        <pc:chgData name="Chase Brashears" userId="141b81c9-16e0-4af0-b87c-a92741ea9b0f" providerId="ADAL" clId="{46EC9D62-63EE-4A32-A2F8-A59C198F5D9E}" dt="2022-12-28T02:40:52.805" v="308" actId="1076"/>
        <pc:sldMkLst>
          <pc:docMk/>
          <pc:sldMk cId="1004905523" sldId="256"/>
        </pc:sldMkLst>
        <pc:spChg chg="mod">
          <ac:chgData name="Chase Brashears" userId="141b81c9-16e0-4af0-b87c-a92741ea9b0f" providerId="ADAL" clId="{46EC9D62-63EE-4A32-A2F8-A59C198F5D9E}" dt="2022-12-28T02:40:52.805" v="308" actId="1076"/>
          <ac:spMkLst>
            <pc:docMk/>
            <pc:sldMk cId="1004905523" sldId="256"/>
            <ac:spMk id="2" creationId="{A6731E99-929D-46C9-8F38-8E78220AA3EB}"/>
          </ac:spMkLst>
        </pc:spChg>
        <pc:spChg chg="add mod">
          <ac:chgData name="Chase Brashears" userId="141b81c9-16e0-4af0-b87c-a92741ea9b0f" providerId="ADAL" clId="{46EC9D62-63EE-4A32-A2F8-A59C198F5D9E}" dt="2022-12-28T02:40:31.041" v="306" actId="20577"/>
          <ac:spMkLst>
            <pc:docMk/>
            <pc:sldMk cId="1004905523" sldId="256"/>
            <ac:spMk id="4" creationId="{784AA916-A72C-E166-D5E2-8BCC9213738A}"/>
          </ac:spMkLst>
        </pc:spChg>
        <pc:spChg chg="mod">
          <ac:chgData name="Chase Brashears" userId="141b81c9-16e0-4af0-b87c-a92741ea9b0f" providerId="ADAL" clId="{46EC9D62-63EE-4A32-A2F8-A59C198F5D9E}" dt="2022-12-28T02:40:26.890" v="285" actId="20577"/>
          <ac:spMkLst>
            <pc:docMk/>
            <pc:sldMk cId="1004905523" sldId="256"/>
            <ac:spMk id="7" creationId="{34E50B45-F96B-4F27-9EDB-57C53E511D97}"/>
          </ac:spMkLst>
        </pc:spChg>
      </pc:sldChg>
      <pc:sldChg chg="delSp modSp mod ord">
        <pc:chgData name="Chase Brashears" userId="141b81c9-16e0-4af0-b87c-a92741ea9b0f" providerId="ADAL" clId="{46EC9D62-63EE-4A32-A2F8-A59C198F5D9E}" dt="2022-12-28T02:39:44.544" v="269" actId="20577"/>
        <pc:sldMkLst>
          <pc:docMk/>
          <pc:sldMk cId="980543484" sldId="258"/>
        </pc:sldMkLst>
        <pc:spChg chg="mod">
          <ac:chgData name="Chase Brashears" userId="141b81c9-16e0-4af0-b87c-a92741ea9b0f" providerId="ADAL" clId="{46EC9D62-63EE-4A32-A2F8-A59C198F5D9E}" dt="2022-12-28T02:39:01.682" v="158" actId="14100"/>
          <ac:spMkLst>
            <pc:docMk/>
            <pc:sldMk cId="980543484" sldId="258"/>
            <ac:spMk id="2" creationId="{FDDD8E92-E06B-49D4-9EB4-A992B4C1CE5D}"/>
          </ac:spMkLst>
        </pc:spChg>
        <pc:spChg chg="mod">
          <ac:chgData name="Chase Brashears" userId="141b81c9-16e0-4af0-b87c-a92741ea9b0f" providerId="ADAL" clId="{46EC9D62-63EE-4A32-A2F8-A59C198F5D9E}" dt="2022-12-28T02:39:44.544" v="269" actId="20577"/>
          <ac:spMkLst>
            <pc:docMk/>
            <pc:sldMk cId="980543484" sldId="258"/>
            <ac:spMk id="3" creationId="{A0B116FC-38E3-4647-AF5B-0EB859336343}"/>
          </ac:spMkLst>
        </pc:spChg>
        <pc:spChg chg="del mod">
          <ac:chgData name="Chase Brashears" userId="141b81c9-16e0-4af0-b87c-a92741ea9b0f" providerId="ADAL" clId="{46EC9D62-63EE-4A32-A2F8-A59C198F5D9E}" dt="2022-12-28T02:38:30.795" v="143" actId="478"/>
          <ac:spMkLst>
            <pc:docMk/>
            <pc:sldMk cId="980543484" sldId="258"/>
            <ac:spMk id="4" creationId="{00000000-0000-0000-0000-000000000000}"/>
          </ac:spMkLst>
        </pc:spChg>
        <pc:spChg chg="del">
          <ac:chgData name="Chase Brashears" userId="141b81c9-16e0-4af0-b87c-a92741ea9b0f" providerId="ADAL" clId="{46EC9D62-63EE-4A32-A2F8-A59C198F5D9E}" dt="2022-12-28T02:38:09.200" v="53" actId="478"/>
          <ac:spMkLst>
            <pc:docMk/>
            <pc:sldMk cId="980543484" sldId="258"/>
            <ac:spMk id="11" creationId="{2868FF61-CCBF-4C2D-ACC9-4B6CA72FE900}"/>
          </ac:spMkLst>
        </pc:spChg>
      </pc:sldChg>
      <pc:sldChg chg="addSp delSp modSp mod">
        <pc:chgData name="Chase Brashears" userId="141b81c9-16e0-4af0-b87c-a92741ea9b0f" providerId="ADAL" clId="{46EC9D62-63EE-4A32-A2F8-A59C198F5D9E}" dt="2022-12-28T02:41:24.695" v="321"/>
        <pc:sldMkLst>
          <pc:docMk/>
          <pc:sldMk cId="1755657183" sldId="260"/>
        </pc:sldMkLst>
        <pc:spChg chg="del">
          <ac:chgData name="Chase Brashears" userId="141b81c9-16e0-4af0-b87c-a92741ea9b0f" providerId="ADAL" clId="{46EC9D62-63EE-4A32-A2F8-A59C198F5D9E}" dt="2022-12-28T02:41:24.396" v="320" actId="478"/>
          <ac:spMkLst>
            <pc:docMk/>
            <pc:sldMk cId="1755657183" sldId="260"/>
            <ac:spMk id="2" creationId="{06FC6CD9-8699-4CC7-AE94-606C472B4B78}"/>
          </ac:spMkLst>
        </pc:spChg>
        <pc:spChg chg="del mod">
          <ac:chgData name="Chase Brashears" userId="141b81c9-16e0-4af0-b87c-a92741ea9b0f" providerId="ADAL" clId="{46EC9D62-63EE-4A32-A2F8-A59C198F5D9E}" dt="2022-12-28T02:41:23.211" v="319" actId="478"/>
          <ac:spMkLst>
            <pc:docMk/>
            <pc:sldMk cId="1755657183" sldId="260"/>
            <ac:spMk id="3" creationId="{A938C0DD-96B3-4774-8DE7-11C088F1A8B3}"/>
          </ac:spMkLst>
        </pc:spChg>
        <pc:spChg chg="add mod">
          <ac:chgData name="Chase Brashears" userId="141b81c9-16e0-4af0-b87c-a92741ea9b0f" providerId="ADAL" clId="{46EC9D62-63EE-4A32-A2F8-A59C198F5D9E}" dt="2022-12-28T02:41:24.695" v="321"/>
          <ac:spMkLst>
            <pc:docMk/>
            <pc:sldMk cId="1755657183" sldId="260"/>
            <ac:spMk id="5" creationId="{368FD7C7-0141-1AFB-C4F8-32C3A1BB9799}"/>
          </ac:spMkLst>
        </pc:spChg>
        <pc:spChg chg="add mod">
          <ac:chgData name="Chase Brashears" userId="141b81c9-16e0-4af0-b87c-a92741ea9b0f" providerId="ADAL" clId="{46EC9D62-63EE-4A32-A2F8-A59C198F5D9E}" dt="2022-12-28T02:41:24.695" v="321"/>
          <ac:spMkLst>
            <pc:docMk/>
            <pc:sldMk cId="1755657183" sldId="260"/>
            <ac:spMk id="6" creationId="{3872F9CC-D54C-4B98-9F94-D0C7A1100B3C}"/>
          </ac:spMkLst>
        </pc:spChg>
        <pc:spChg chg="add mod">
          <ac:chgData name="Chase Brashears" userId="141b81c9-16e0-4af0-b87c-a92741ea9b0f" providerId="ADAL" clId="{46EC9D62-63EE-4A32-A2F8-A59C198F5D9E}" dt="2022-12-28T02:41:24.695" v="321"/>
          <ac:spMkLst>
            <pc:docMk/>
            <pc:sldMk cId="1755657183" sldId="260"/>
            <ac:spMk id="7" creationId="{220DD8BF-991E-7766-1B07-2FBA254DF985}"/>
          </ac:spMkLst>
        </pc:spChg>
      </pc:sldChg>
      <pc:sldChg chg="delSp modSp mod">
        <pc:chgData name="Chase Brashears" userId="141b81c9-16e0-4af0-b87c-a92741ea9b0f" providerId="ADAL" clId="{46EC9D62-63EE-4A32-A2F8-A59C198F5D9E}" dt="2022-12-28T02:43:15.950" v="504" actId="1076"/>
        <pc:sldMkLst>
          <pc:docMk/>
          <pc:sldMk cId="4275243171" sldId="267"/>
        </pc:sldMkLst>
        <pc:spChg chg="mod">
          <ac:chgData name="Chase Brashears" userId="141b81c9-16e0-4af0-b87c-a92741ea9b0f" providerId="ADAL" clId="{46EC9D62-63EE-4A32-A2F8-A59C198F5D9E}" dt="2022-12-28T02:43:15.950" v="504" actId="1076"/>
          <ac:spMkLst>
            <pc:docMk/>
            <pc:sldMk cId="4275243171" sldId="267"/>
            <ac:spMk id="2" creationId="{FDDD8E92-E06B-49D4-9EB4-A992B4C1CE5D}"/>
          </ac:spMkLst>
        </pc:spChg>
        <pc:spChg chg="del">
          <ac:chgData name="Chase Brashears" userId="141b81c9-16e0-4af0-b87c-a92741ea9b0f" providerId="ADAL" clId="{46EC9D62-63EE-4A32-A2F8-A59C198F5D9E}" dt="2022-12-28T02:37:34.492" v="34" actId="478"/>
          <ac:spMkLst>
            <pc:docMk/>
            <pc:sldMk cId="4275243171" sldId="267"/>
            <ac:spMk id="3" creationId="{E40DAE92-E259-7EBE-A45B-F71A148AACDD}"/>
          </ac:spMkLst>
        </pc:spChg>
        <pc:spChg chg="del">
          <ac:chgData name="Chase Brashears" userId="141b81c9-16e0-4af0-b87c-a92741ea9b0f" providerId="ADAL" clId="{46EC9D62-63EE-4A32-A2F8-A59C198F5D9E}" dt="2022-12-28T02:42:58.395" v="503" actId="478"/>
          <ac:spMkLst>
            <pc:docMk/>
            <pc:sldMk cId="4275243171" sldId="267"/>
            <ac:spMk id="4" creationId="{00000000-0000-0000-0000-000000000000}"/>
          </ac:spMkLst>
        </pc:spChg>
        <pc:spChg chg="mod">
          <ac:chgData name="Chase Brashears" userId="141b81c9-16e0-4af0-b87c-a92741ea9b0f" providerId="ADAL" clId="{46EC9D62-63EE-4A32-A2F8-A59C198F5D9E}" dt="2022-12-28T02:42:38.693" v="470" actId="20577"/>
          <ac:spMkLst>
            <pc:docMk/>
            <pc:sldMk cId="4275243171" sldId="267"/>
            <ac:spMk id="15" creationId="{5DDD3411-6174-4007-AAF4-1FF26F2A0F54}"/>
          </ac:spMkLst>
        </pc:spChg>
        <pc:spChg chg="mod">
          <ac:chgData name="Chase Brashears" userId="141b81c9-16e0-4af0-b87c-a92741ea9b0f" providerId="ADAL" clId="{46EC9D62-63EE-4A32-A2F8-A59C198F5D9E}" dt="2022-12-28T02:42:50.816" v="487" actId="20577"/>
          <ac:spMkLst>
            <pc:docMk/>
            <pc:sldMk cId="4275243171" sldId="267"/>
            <ac:spMk id="16" creationId="{BDE32268-E97C-4178-BDF6-7B20068685AB}"/>
          </ac:spMkLst>
        </pc:spChg>
        <pc:spChg chg="mod">
          <ac:chgData name="Chase Brashears" userId="141b81c9-16e0-4af0-b87c-a92741ea9b0f" providerId="ADAL" clId="{46EC9D62-63EE-4A32-A2F8-A59C198F5D9E}" dt="2022-12-28T02:42:55.090" v="502" actId="20577"/>
          <ac:spMkLst>
            <pc:docMk/>
            <pc:sldMk cId="4275243171" sldId="267"/>
            <ac:spMk id="17" creationId="{4ABBBB7A-72C2-4557-BD51-3F85376F756A}"/>
          </ac:spMkLst>
        </pc:spChg>
      </pc:sldChg>
      <pc:sldChg chg="delSp modSp mod">
        <pc:chgData name="Chase Brashears" userId="141b81c9-16e0-4af0-b87c-a92741ea9b0f" providerId="ADAL" clId="{46EC9D62-63EE-4A32-A2F8-A59C198F5D9E}" dt="2022-12-28T02:42:35.836" v="466" actId="114"/>
        <pc:sldMkLst>
          <pc:docMk/>
          <pc:sldMk cId="3627415065" sldId="286"/>
        </pc:sldMkLst>
        <pc:spChg chg="mod">
          <ac:chgData name="Chase Brashears" userId="141b81c9-16e0-4af0-b87c-a92741ea9b0f" providerId="ADAL" clId="{46EC9D62-63EE-4A32-A2F8-A59C198F5D9E}" dt="2022-12-28T02:42:08.403" v="376" actId="14100"/>
          <ac:spMkLst>
            <pc:docMk/>
            <pc:sldMk cId="3627415065" sldId="286"/>
            <ac:spMk id="2" creationId="{FDDD8E92-E06B-49D4-9EB4-A992B4C1CE5D}"/>
          </ac:spMkLst>
        </pc:spChg>
        <pc:spChg chg="mod">
          <ac:chgData name="Chase Brashears" userId="141b81c9-16e0-4af0-b87c-a92741ea9b0f" providerId="ADAL" clId="{46EC9D62-63EE-4A32-A2F8-A59C198F5D9E}" dt="2022-12-28T02:42:35.836" v="466" actId="114"/>
          <ac:spMkLst>
            <pc:docMk/>
            <pc:sldMk cId="3627415065" sldId="286"/>
            <ac:spMk id="7" creationId="{1162E0A2-0D82-F982-CBA4-A01C7627F29B}"/>
          </ac:spMkLst>
        </pc:spChg>
        <pc:picChg chg="del">
          <ac:chgData name="Chase Brashears" userId="141b81c9-16e0-4af0-b87c-a92741ea9b0f" providerId="ADAL" clId="{46EC9D62-63EE-4A32-A2F8-A59C198F5D9E}" dt="2022-12-28T02:41:46.583" v="324" actId="478"/>
          <ac:picMkLst>
            <pc:docMk/>
            <pc:sldMk cId="3627415065" sldId="286"/>
            <ac:picMk id="2050" creationId="{E915C1E8-32C4-B209-DF0D-39FC2CC8B837}"/>
          </ac:picMkLst>
        </pc:picChg>
        <pc:picChg chg="del">
          <ac:chgData name="Chase Brashears" userId="141b81c9-16e0-4af0-b87c-a92741ea9b0f" providerId="ADAL" clId="{46EC9D62-63EE-4A32-A2F8-A59C198F5D9E}" dt="2022-12-28T02:41:47.596" v="325" actId="478"/>
          <ac:picMkLst>
            <pc:docMk/>
            <pc:sldMk cId="3627415065" sldId="286"/>
            <ac:picMk id="2052" creationId="{048A9010-1204-427F-7968-B7EF5ECD6005}"/>
          </ac:picMkLst>
        </pc:picChg>
      </pc:sldChg>
      <pc:sldChg chg="del">
        <pc:chgData name="Chase Brashears" userId="141b81c9-16e0-4af0-b87c-a92741ea9b0f" providerId="ADAL" clId="{46EC9D62-63EE-4A32-A2F8-A59C198F5D9E}" dt="2022-12-28T02:37:29.661" v="32" actId="47"/>
        <pc:sldMkLst>
          <pc:docMk/>
          <pc:sldMk cId="1575352974" sldId="288"/>
        </pc:sldMkLst>
      </pc:sldChg>
      <pc:sldChg chg="del">
        <pc:chgData name="Chase Brashears" userId="141b81c9-16e0-4af0-b87c-a92741ea9b0f" providerId="ADAL" clId="{46EC9D62-63EE-4A32-A2F8-A59C198F5D9E}" dt="2022-12-28T02:37:30.781" v="33" actId="47"/>
        <pc:sldMkLst>
          <pc:docMk/>
          <pc:sldMk cId="3146184626" sldId="289"/>
        </pc:sldMkLst>
      </pc:sldChg>
      <pc:sldChg chg="add">
        <pc:chgData name="Chase Brashears" userId="141b81c9-16e0-4af0-b87c-a92741ea9b0f" providerId="ADAL" clId="{46EC9D62-63EE-4A32-A2F8-A59C198F5D9E}" dt="2022-12-28T02:37:58.832" v="35" actId="2890"/>
        <pc:sldMkLst>
          <pc:docMk/>
          <pc:sldMk cId="1000296735" sldId="42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B5-4263-97A4-9E7692FC48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B5-4263-97A4-9E7692FC48D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B5-4263-97A4-9E7692FC48D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77406240"/>
        <c:axId val="1577407904"/>
      </c:barChart>
      <c:catAx>
        <c:axId val="1577406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7407904"/>
        <c:crosses val="autoZero"/>
        <c:auto val="1"/>
        <c:lblAlgn val="ctr"/>
        <c:lblOffset val="100"/>
        <c:noMultiLvlLbl val="0"/>
      </c:catAx>
      <c:valAx>
        <c:axId val="157740790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740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756201447916916E-2"/>
          <c:y val="0.10474755941279508"/>
          <c:w val="0.91601669869296831"/>
          <c:h val="0.740050786070636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D9-4268-AB9E-04BE99AA0E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D9-4268-AB9E-04BE99AA0EA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77406240"/>
        <c:axId val="1577407904"/>
      </c:barChart>
      <c:catAx>
        <c:axId val="1577406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7407904"/>
        <c:crosses val="autoZero"/>
        <c:auto val="1"/>
        <c:lblAlgn val="ctr"/>
        <c:lblOffset val="100"/>
        <c:noMultiLvlLbl val="0"/>
      </c:catAx>
      <c:valAx>
        <c:axId val="157740790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740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015649123157522E-2"/>
          <c:y val="0.16725772887565263"/>
          <c:w val="0.96327595321508908"/>
          <c:h val="0.648020585413265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NASCAR</c:v>
                </c:pt>
              </c:strCache>
            </c:strRef>
          </c:tx>
          <c:spPr>
            <a:solidFill>
              <a:srgbClr val="8A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Consider Trying</c:v>
                </c:pt>
                <c:pt idx="1">
                  <c:v>Consciously Support</c:v>
                </c:pt>
                <c:pt idx="2">
                  <c:v>Recommend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3"/>
                <c:pt idx="0">
                  <c:v>0.81</c:v>
                </c:pt>
                <c:pt idx="1">
                  <c:v>0.83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B1-4D5A-B807-165C2F1820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NFL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0B1-4D5A-B807-165C2F182069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0B1-4D5A-B807-165C2F182069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0B1-4D5A-B807-165C2F182069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0B1-4D5A-B807-165C2F1820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Consider Trying</c:v>
                </c:pt>
                <c:pt idx="1">
                  <c:v>Consciously Support</c:v>
                </c:pt>
                <c:pt idx="2">
                  <c:v>Recommend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3"/>
                <c:pt idx="0">
                  <c:v>0.74</c:v>
                </c:pt>
                <c:pt idx="1">
                  <c:v>0.73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0B1-4D5A-B807-165C2F18206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NHL</c:v>
                </c:pt>
              </c:strCache>
            </c:strRef>
          </c:tx>
          <c:spPr>
            <a:solidFill>
              <a:srgbClr val="FC740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0B1-4D5A-B807-165C2F18206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0B1-4D5A-B807-165C2F18206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0B1-4D5A-B807-165C2F182069}"/>
              </c:ext>
            </c:extLst>
          </c:dPt>
          <c:dPt>
            <c:idx val="3"/>
            <c:invertIfNegative val="0"/>
            <c:bubble3D val="0"/>
            <c:spPr>
              <a:solidFill>
                <a:srgbClr val="FC740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00B1-4D5A-B807-165C2F1820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Consider Trying</c:v>
                </c:pt>
                <c:pt idx="1">
                  <c:v>Consciously Support</c:v>
                </c:pt>
                <c:pt idx="2">
                  <c:v>Recommend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3"/>
                <c:pt idx="0">
                  <c:v>0.67</c:v>
                </c:pt>
                <c:pt idx="1">
                  <c:v>0.69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0B1-4D5A-B807-165C2F18206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MLB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00B1-4D5A-B807-165C2F18206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00B1-4D5A-B807-165C2F18206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00B1-4D5A-B807-165C2F18206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00B1-4D5A-B807-165C2F1820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Consider Trying</c:v>
                </c:pt>
                <c:pt idx="1">
                  <c:v>Consciously Support</c:v>
                </c:pt>
                <c:pt idx="2">
                  <c:v>Recommend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3"/>
                <c:pt idx="0">
                  <c:v>0.57999999999999996</c:v>
                </c:pt>
                <c:pt idx="1">
                  <c:v>0.62</c:v>
                </c:pt>
                <c:pt idx="2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B1-4D5A-B807-165C2F18206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NBA</c:v>
                </c:pt>
              </c:strCache>
            </c:strRef>
          </c:tx>
          <c:spPr>
            <a:solidFill>
              <a:srgbClr val="F0F29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0F2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00B1-4D5A-B807-165C2F182069}"/>
              </c:ext>
            </c:extLst>
          </c:dPt>
          <c:dPt>
            <c:idx val="1"/>
            <c:invertIfNegative val="0"/>
            <c:bubble3D val="0"/>
            <c:spPr>
              <a:solidFill>
                <a:srgbClr val="F0F2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00B1-4D5A-B807-165C2F182069}"/>
              </c:ext>
            </c:extLst>
          </c:dPt>
          <c:dPt>
            <c:idx val="2"/>
            <c:invertIfNegative val="0"/>
            <c:bubble3D val="0"/>
            <c:spPr>
              <a:solidFill>
                <a:srgbClr val="F0F2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00B1-4D5A-B807-165C2F182069}"/>
              </c:ext>
            </c:extLst>
          </c:dPt>
          <c:dPt>
            <c:idx val="3"/>
            <c:invertIfNegative val="0"/>
            <c:bubble3D val="0"/>
            <c:spPr>
              <a:solidFill>
                <a:srgbClr val="F0F2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00B1-4D5A-B807-165C2F1820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Consider Trying</c:v>
                </c:pt>
                <c:pt idx="1">
                  <c:v>Consciously Support</c:v>
                </c:pt>
                <c:pt idx="2">
                  <c:v>Recommend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00B1-4D5A-B807-165C2F1820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89014864"/>
        <c:axId val="289015256"/>
      </c:barChart>
      <c:catAx>
        <c:axId val="289014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9015256"/>
        <c:crosses val="autoZero"/>
        <c:auto val="1"/>
        <c:lblAlgn val="ctr"/>
        <c:lblOffset val="100"/>
        <c:noMultiLvlLbl val="0"/>
      </c:catAx>
      <c:valAx>
        <c:axId val="289015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89014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ANNUAL Social / Digital Media REACH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9162254231814663E-2"/>
          <c:y val="0.3832072141559692"/>
          <c:w val="0.94167549153637065"/>
          <c:h val="0.526546504759632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Website</c:v>
                </c:pt>
                <c:pt idx="1">
                  <c:v>Facebook</c:v>
                </c:pt>
                <c:pt idx="2">
                  <c:v>Twitter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400000</c:v>
                </c:pt>
                <c:pt idx="1">
                  <c:v>2500000</c:v>
                </c:pt>
                <c:pt idx="2">
                  <c:v>1200000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1F-4965-9559-A914F7B727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8207312"/>
        <c:axId val="48197744"/>
      </c:barChart>
      <c:catAx>
        <c:axId val="48207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97744"/>
        <c:crosses val="autoZero"/>
        <c:auto val="1"/>
        <c:lblAlgn val="ctr"/>
        <c:lblOffset val="100"/>
        <c:noMultiLvlLbl val="0"/>
      </c:catAx>
      <c:valAx>
        <c:axId val="481977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820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99700-CA02-407B-A393-EC238F59C6F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41B16-4FA7-42FE-808A-3AE9B7CC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2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0D59-87DF-4B74-AB78-BB0197BB7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791D6-B456-4925-884D-D4F3205A7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7EDD0-3E7D-4016-BC25-1C1222828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21A47-7253-4ACD-83CE-D885AD8C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F267C-7D73-4637-AA35-0AC8EDC8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2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5471-D0C6-48C8-A17A-B25C67AD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FFD64C-147C-4FD4-A0A1-F1A1AF7C9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E3003-8532-4869-9EFA-CC946798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DABEB-BCC2-4677-A5CA-4B1B248B7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29DBA-9DD2-4739-A0ED-25F14CF95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C2355-5901-432B-990F-5EC9CF27C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302598-5F97-44EA-BCF0-B61C0E52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75CF4-47EF-4749-AD2C-C77C33F5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C6A4C-B7C1-4211-BCC4-D1CB37CC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07D83-57B6-4519-BF53-4E0D5F94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7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A40F-2607-4AE8-82F0-C003ADFE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A08F5-1659-4FDA-B1F5-BAC8DB909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3516-E982-44DF-9835-89F23DEBF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FE9FE-5165-4B9A-96E3-99C8D271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EC61C-CF02-4911-8CAC-EAFA6BA6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4C88A-A919-4C50-B68D-EB297341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B9569-2799-453E-8A5E-3D67B97E5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2E5C3-C2D4-4AC9-8FEE-751FE681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DADF7-F6E3-4C9E-81DC-1FCEDD76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85C15-1EA2-41F1-B3BF-4B560D22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0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E8F7-9EF4-43F0-8F40-26A47F51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0E301-F3CE-47D2-A1ED-DDD92B20D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A4129-A951-4724-8B76-ABE4F9ABD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9899C-63DA-4EBD-848D-AC4507D3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F1B3D-B2B0-43FC-B386-EB187CAD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C2C2E-C415-4754-96A2-A7E8C0B1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4606-7CC4-4526-8B57-D875A1C8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E076E-B2E5-4188-B4C0-E5C4D4CFB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150A4-32A4-4656-B11D-741997AD6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16617-7F93-4E95-AA2C-0968994D9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B942B8-E3E3-4B32-9814-5846DDEA1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AA05A-E9B2-4D28-BEB0-CE960AFB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A7A06-002E-43AB-8CEE-C68925B3D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6B5FCE-9E4A-48C4-A238-2EB4EDC8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6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A6D92-1B67-4CD8-A784-0B9E9F90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7FBBD-DA7F-4F14-A873-246D1DEC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CCDCF4-D10E-4649-B3F5-137C7477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60AEA-CDBB-4043-A6FA-E5B97E62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5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BF958-0A81-4D4C-8CE3-E5B473B5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E7E3F-EB49-4153-B754-7AB0340BF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46350-A48F-4268-868B-8573983F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7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91DEA-A74B-4BF6-86D9-4FB91752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01600-9249-46D5-B9FD-D478F39C4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0DD04-25B3-469E-99A7-641D5D04B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F1BDA-5A1A-4D21-8F17-4F7EF0DB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26135-BDFD-460C-B2B5-0AC86A6D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ECB49-73F1-4714-AF80-AB2A88A4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6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BE22C-24FC-4D8F-B0E1-0D4C1BC6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A4195F-0B3F-4A22-A22A-8D295600A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0BF2F-0373-45AE-AA35-AE3DBE00D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122BC-E98D-46BA-A5DF-3D57C37B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018C2-3368-400C-BE7F-41CA34E2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33B8F-8CD6-4A2A-B29C-CBB02DBA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8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B9BA8-7F6F-4325-B944-29A573F9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2BC50-EE95-4FD0-85B2-DA921681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F7C2D-1540-489A-9ADD-C0F612E110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9EB85-1B8D-487E-890C-697FF950443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AB0E-ACCC-4F7E-8D32-874705D17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CE59C-8707-4034-B422-5412F60BC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3EACF-78AA-47CE-BF2B-731BFD78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ly@southbostonspeedway.com" TargetMode="External"/><Relationship Id="rId2" Type="http://schemas.openxmlformats.org/officeDocument/2006/relationships/hyperlink" Target="mailto:chase@southbostonspeedway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loracing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FA081E8-5998-414A-88E0-4FC1F8A1BFAC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85" y="631371"/>
            <a:ext cx="10492672" cy="1537899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/>
                <a:cs typeface="Arial Black"/>
              </a:rPr>
              <a:t>ABOUT THIS DECK</a:t>
            </a:r>
            <a:br>
              <a:rPr lang="en-US" b="1" dirty="0">
                <a:latin typeface="Arial Black"/>
                <a:cs typeface="Arial Black"/>
              </a:rPr>
            </a:br>
            <a:r>
              <a:rPr lang="en-US" sz="2200" b="1" i="1" dirty="0">
                <a:solidFill>
                  <a:srgbClr val="FF0000"/>
                </a:solidFill>
                <a:latin typeface="Arial Black"/>
                <a:cs typeface="Arial Black"/>
              </a:rPr>
              <a:t>*Delete this slide before presenting. For team info purposes only.</a:t>
            </a:r>
            <a:endParaRPr lang="en-US" b="1" i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116FC-38E3-4647-AF5B-0EB859336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45" y="2108381"/>
            <a:ext cx="9708459" cy="362334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2400" dirty="0">
                <a:latin typeface="+mj-lt"/>
              </a:rPr>
              <a:t>This sponsorship deck is provided as a tool for South Boston Speedway teams. 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latin typeface="+mj-lt"/>
              </a:rPr>
              <a:t>How to use: 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+mj-lt"/>
              </a:rPr>
              <a:t>The deck is provided generic. You are welcome to change out photos, logos, etc. throughout. 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+mj-lt"/>
              </a:rPr>
              <a:t>The information at the beginning is all about South Boston Speedway and includes mostly analytical data. </a:t>
            </a:r>
            <a:r>
              <a:rPr lang="en-US" sz="2000" b="1" dirty="0">
                <a:latin typeface="+mj-lt"/>
              </a:rPr>
              <a:t>We ask that you please only use this for proposals and not share with the public as much of the data is for business purposes only and is not fan-facing information.</a:t>
            </a:r>
          </a:p>
          <a:p>
            <a:pPr>
              <a:buFont typeface="Wingdings" charset="2"/>
              <a:buChar char="§"/>
            </a:pPr>
            <a:endParaRPr lang="en-US" sz="2400" b="1" dirty="0">
              <a:latin typeface="+mj-lt"/>
            </a:endParaRPr>
          </a:p>
          <a:p>
            <a:pPr>
              <a:buFont typeface="Wingdings" charset="2"/>
              <a:buChar char="§"/>
            </a:pPr>
            <a:r>
              <a:rPr lang="en-US" sz="2400" b="1" dirty="0">
                <a:latin typeface="+mj-lt"/>
              </a:rPr>
              <a:t>Questions or need help? 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+mj-lt"/>
              </a:rPr>
              <a:t>Email </a:t>
            </a:r>
            <a:r>
              <a:rPr lang="en-US" sz="2000" dirty="0">
                <a:latin typeface="+mj-lt"/>
                <a:hlinkClick r:id="rId2"/>
              </a:rPr>
              <a:t>chase@southbostonspeedway.com</a:t>
            </a:r>
            <a:r>
              <a:rPr lang="en-US" sz="2000" dirty="0">
                <a:latin typeface="+mj-lt"/>
              </a:rPr>
              <a:t> or </a:t>
            </a:r>
            <a:r>
              <a:rPr lang="en-US" sz="2000" dirty="0">
                <a:latin typeface="+mj-lt"/>
                <a:hlinkClick r:id="rId3"/>
              </a:rPr>
              <a:t>carly@southbostonspeedway.com</a:t>
            </a:r>
            <a:r>
              <a:rPr lang="en-US" sz="2000" dirty="0">
                <a:latin typeface="+mj-lt"/>
              </a:rPr>
              <a:t>  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+mj-lt"/>
              </a:rPr>
              <a:t>Or call (434) 572-4947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E22EB7-2787-480E-93DB-EB9697C93CFF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4674E84-88D9-4EC2-8F9F-F07C1169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543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CAAF3B-713F-4525-AD9B-77E8AC16A4CC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2" y="866548"/>
            <a:ext cx="9032931" cy="6336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/>
                <a:cs typeface="Arial Black"/>
              </a:rPr>
              <a:t>WORLDWIDE LIVESTREAMING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14CA897-45E8-4B67-BAF1-7716D347B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8" y="1524559"/>
            <a:ext cx="7466444" cy="44398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2400" dirty="0">
                <a:latin typeface="+mj-lt"/>
              </a:rPr>
              <a:t>South Boston Speedway events are streamed worldwide by </a:t>
            </a:r>
            <a:r>
              <a:rPr lang="en-US" sz="2400" dirty="0" err="1">
                <a:latin typeface="+mj-lt"/>
              </a:rPr>
              <a:t>FloRacing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>
                <a:latin typeface="+mj-lt"/>
                <a:hlinkClick r:id="rId2"/>
              </a:rPr>
              <a:t>floracing.com</a:t>
            </a:r>
            <a:r>
              <a:rPr lang="en-US" sz="2400" dirty="0">
                <a:latin typeface="+mj-lt"/>
              </a:rPr>
              <a:t>)</a:t>
            </a:r>
          </a:p>
          <a:p>
            <a:pPr>
              <a:buFont typeface="Wingdings" charset="2"/>
              <a:buChar char="§"/>
            </a:pPr>
            <a:r>
              <a:rPr lang="en-US" sz="2200" dirty="0" err="1">
                <a:latin typeface="+mj-lt"/>
              </a:rPr>
              <a:t>FloRacing</a:t>
            </a:r>
            <a:r>
              <a:rPr lang="en-US" sz="2200" dirty="0">
                <a:latin typeface="+mj-lt"/>
              </a:rPr>
              <a:t> is a platform by </a:t>
            </a:r>
            <a:r>
              <a:rPr lang="en-US" sz="2200" dirty="0" err="1">
                <a:latin typeface="+mj-lt"/>
              </a:rPr>
              <a:t>FloSports</a:t>
            </a:r>
            <a:r>
              <a:rPr lang="en-US" sz="2200" dirty="0">
                <a:latin typeface="+mj-lt"/>
              </a:rPr>
              <a:t> which streams thousands of motorsports events a year and is partnered with hundreds of racetracks, series’, drivers (Tony Stewart, Kyle Larson, etc.) </a:t>
            </a:r>
          </a:p>
          <a:p>
            <a:pPr>
              <a:buFont typeface="Wingdings" charset="2"/>
              <a:buChar char="§"/>
            </a:pPr>
            <a:r>
              <a:rPr lang="en-US" sz="2200" dirty="0" err="1">
                <a:latin typeface="+mj-lt"/>
              </a:rPr>
              <a:t>FloSports</a:t>
            </a:r>
            <a:r>
              <a:rPr lang="en-US" sz="2200" dirty="0">
                <a:latin typeface="+mj-lt"/>
              </a:rPr>
              <a:t> streams tens of thousands of events a year from bowling, basketball, football, wrestling, motorsports and much more across the globe</a:t>
            </a:r>
          </a:p>
          <a:p>
            <a:pPr>
              <a:buFont typeface="Wingdings" charset="2"/>
              <a:buChar char="§"/>
            </a:pPr>
            <a:r>
              <a:rPr lang="en-US" sz="2200" dirty="0">
                <a:latin typeface="+mj-lt"/>
              </a:rPr>
              <a:t>Speedway controls the video/audio of the broadcast via a in-house production studio</a:t>
            </a:r>
          </a:p>
          <a:p>
            <a:pPr>
              <a:buFont typeface="Wingdings" charset="2"/>
              <a:buChar char="§"/>
            </a:pPr>
            <a:r>
              <a:rPr lang="en-US" sz="2200" i="1" dirty="0">
                <a:highlight>
                  <a:srgbClr val="FFFF00"/>
                </a:highlight>
                <a:latin typeface="+mj-lt"/>
              </a:rPr>
              <a:t>Specific 2022 viewership data will be available Jan. 2023. Events generally are viewed by a few thousand and can be up to 10,000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995C55-8472-4FDA-815B-1C48D24AC058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65180B6-327A-4C40-A5A8-15406CAF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oRacing: A Home For NASCAR Grassroots Racing - FloRacing">
            <a:extLst>
              <a:ext uri="{FF2B5EF4-FFF2-40B4-BE49-F238E27FC236}">
                <a16:creationId xmlns:a16="http://schemas.microsoft.com/office/drawing/2014/main" id="{F576D682-CC08-09F2-9AB6-A53329677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34971" r="5693" b="34031"/>
          <a:stretch/>
        </p:blipFill>
        <p:spPr bwMode="auto">
          <a:xfrm>
            <a:off x="7935686" y="4111318"/>
            <a:ext cx="3973286" cy="7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4A0C9FE-70E9-3DD4-7316-944711EF9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58" y="1512725"/>
            <a:ext cx="4046902" cy="2267413"/>
          </a:xfrm>
          <a:prstGeom prst="rect">
            <a:avLst/>
          </a:prstGeom>
        </p:spPr>
      </p:pic>
      <p:pic>
        <p:nvPicPr>
          <p:cNvPr id="1028" name="Picture 4" descr="Thunder Road Joins FloRacing in Multi-Year Live Streaming Agreement —  Thunder Road Speedbowl">
            <a:extLst>
              <a:ext uri="{FF2B5EF4-FFF2-40B4-BE49-F238E27FC236}">
                <a16:creationId xmlns:a16="http://schemas.microsoft.com/office/drawing/2014/main" id="{5F423FF9-FA0E-EB70-BCE1-4347080E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37" y="5055893"/>
            <a:ext cx="3548743" cy="90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9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1D6ECC0-32F5-4FE2-AD4B-4DF5F89A513D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2" y="866548"/>
            <a:ext cx="6955175" cy="633675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 Black"/>
                <a:cs typeface="Arial Black"/>
              </a:rPr>
              <a:t>WHO ARE OUR FANS?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8A5046-8318-4CF7-A66C-B90F6873D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40" y="1747107"/>
            <a:ext cx="6606869" cy="25724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C3F894C-89CB-47B1-B7A3-E41C05FB8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91" y="1440269"/>
            <a:ext cx="6533176" cy="273178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sz="2400" b="1" dirty="0">
                <a:latin typeface="+mj-lt"/>
              </a:rPr>
              <a:t>Top Markets: </a:t>
            </a:r>
          </a:p>
          <a:p>
            <a:pPr lvl="1"/>
            <a:r>
              <a:rPr lang="en-US" sz="1800" dirty="0">
                <a:latin typeface="+mj-lt"/>
              </a:rPr>
              <a:t>South Boston, VA / Halifax County, VA</a:t>
            </a:r>
            <a:endParaRPr lang="en-US" sz="1800" dirty="0">
              <a:latin typeface="+mj-lt"/>
              <a:cs typeface="Calibri Light"/>
            </a:endParaRPr>
          </a:p>
          <a:p>
            <a:pPr lvl="1"/>
            <a:r>
              <a:rPr lang="en-US" sz="1800" dirty="0">
                <a:latin typeface="+mj-lt"/>
              </a:rPr>
              <a:t>Danville, VA</a:t>
            </a:r>
          </a:p>
          <a:p>
            <a:pPr lvl="1"/>
            <a:r>
              <a:rPr lang="en-US" sz="1800" dirty="0">
                <a:latin typeface="+mj-lt"/>
              </a:rPr>
              <a:t>Roanoke, VA</a:t>
            </a:r>
          </a:p>
          <a:p>
            <a:pPr lvl="1"/>
            <a:r>
              <a:rPr lang="en-US" sz="1800" dirty="0">
                <a:latin typeface="+mj-lt"/>
              </a:rPr>
              <a:t>Lynchburg, VA</a:t>
            </a:r>
          </a:p>
          <a:p>
            <a:pPr lvl="1"/>
            <a:r>
              <a:rPr lang="en-US" sz="1800" dirty="0">
                <a:latin typeface="+mj-lt"/>
              </a:rPr>
              <a:t>Virginia Beach VA</a:t>
            </a:r>
          </a:p>
          <a:p>
            <a:pPr lvl="1"/>
            <a:r>
              <a:rPr lang="en-US" sz="1800" dirty="0">
                <a:latin typeface="+mj-lt"/>
              </a:rPr>
              <a:t>Charlottesville, VA</a:t>
            </a:r>
          </a:p>
          <a:p>
            <a:pPr lvl="1"/>
            <a:r>
              <a:rPr lang="en-US" sz="1800" dirty="0">
                <a:latin typeface="+mj-lt"/>
              </a:rPr>
              <a:t>Charlotte, NC </a:t>
            </a:r>
          </a:p>
          <a:p>
            <a:pPr lvl="1"/>
            <a:r>
              <a:rPr lang="en-US" sz="1800" dirty="0">
                <a:latin typeface="+mj-lt"/>
              </a:rPr>
              <a:t>Charlottesville, VA</a:t>
            </a:r>
          </a:p>
          <a:p>
            <a:pPr lvl="1"/>
            <a:r>
              <a:rPr lang="en-US" sz="1800" dirty="0">
                <a:latin typeface="+mj-lt"/>
              </a:rPr>
              <a:t>Raleigh, NC</a:t>
            </a:r>
          </a:p>
          <a:p>
            <a:pPr marL="457200" lvl="1" indent="0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3EDDBD-3A6F-4696-98CE-95F028AE4B9A}"/>
              </a:ext>
            </a:extLst>
          </p:cNvPr>
          <p:cNvSpPr txBox="1"/>
          <p:nvPr/>
        </p:nvSpPr>
        <p:spPr>
          <a:xfrm>
            <a:off x="464491" y="3918594"/>
            <a:ext cx="10985829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200" b="1">
                <a:latin typeface="+mj-lt"/>
              </a:rPr>
              <a:t> Who’s at our events: </a:t>
            </a:r>
          </a:p>
          <a:p>
            <a:pPr lvl="1">
              <a:buFont typeface="Wingdings" charset="2"/>
              <a:buChar char="§"/>
            </a:pPr>
            <a:r>
              <a:rPr lang="en-US" sz="2200">
                <a:latin typeface="+mj-lt"/>
              </a:rPr>
              <a:t>Fans / Spectators</a:t>
            </a:r>
            <a:endParaRPr lang="en-US" sz="2200">
              <a:latin typeface="+mj-lt"/>
              <a:cs typeface="Calibri Light"/>
            </a:endParaRPr>
          </a:p>
          <a:p>
            <a:pPr lvl="1">
              <a:buFont typeface="Wingdings" charset="2"/>
              <a:buChar char="§"/>
            </a:pPr>
            <a:r>
              <a:rPr lang="en-US" sz="2200">
                <a:latin typeface="+mj-lt"/>
              </a:rPr>
              <a:t>Race teams – drivers, crew members, families</a:t>
            </a:r>
            <a:endParaRPr lang="en-US" sz="2200">
              <a:latin typeface="+mj-lt"/>
              <a:cs typeface="Calibri Light"/>
            </a:endParaRPr>
          </a:p>
          <a:p>
            <a:pPr lvl="1">
              <a:buFont typeface="Wingdings" charset="2"/>
              <a:buChar char="§"/>
            </a:pPr>
            <a:r>
              <a:rPr lang="en-US" sz="2200">
                <a:latin typeface="+mj-lt"/>
              </a:rPr>
              <a:t>Sponsors (B2B)</a:t>
            </a:r>
          </a:p>
          <a:p>
            <a:pPr lvl="1">
              <a:buFont typeface="Wingdings" charset="2"/>
              <a:buChar char="§"/>
            </a:pPr>
            <a:r>
              <a:rPr lang="en-US" sz="2200">
                <a:latin typeface="+mj-lt"/>
              </a:rPr>
              <a:t>Streaming – viewers across the country; live and DVR</a:t>
            </a:r>
            <a:endParaRPr lang="en-US" sz="2200">
              <a:latin typeface="+mj-l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1635E-1A10-49CD-A4EF-82322378D8E8}"/>
              </a:ext>
            </a:extLst>
          </p:cNvPr>
          <p:cNvSpPr txBox="1"/>
          <p:nvPr/>
        </p:nvSpPr>
        <p:spPr>
          <a:xfrm>
            <a:off x="549613" y="5680953"/>
            <a:ext cx="8920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latin typeface="Calibri Light"/>
                <a:cs typeface="Calibri Light"/>
              </a:rPr>
              <a:t>* Our attendees travel! Roughly half of our attendees travel one-two hours to attend events.</a:t>
            </a:r>
            <a:endParaRPr lang="en-US" i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A89222-1FFF-4A24-A2AC-78CD5FD0E64D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13A6F4B-E1F9-4084-8E7D-AD334ADC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4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51CD46-6314-B823-10C6-6E18C8C3498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4F403-5E04-1C2C-7742-C66B726F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5"/>
          <a:stretch/>
        </p:blipFill>
        <p:spPr>
          <a:xfrm>
            <a:off x="217714" y="0"/>
            <a:ext cx="11713029" cy="5847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A260F7-5D89-99EF-3365-6F518DED0005}"/>
              </a:ext>
            </a:extLst>
          </p:cNvPr>
          <p:cNvSpPr txBox="1"/>
          <p:nvPr/>
        </p:nvSpPr>
        <p:spPr>
          <a:xfrm>
            <a:off x="892458" y="5984724"/>
            <a:ext cx="10407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ED2125"/>
                </a:solidFill>
                <a:latin typeface="Daytona" panose="020B0604030500040204" pitchFamily="34" charset="0"/>
              </a:rPr>
              <a:t>Others events TBA. </a:t>
            </a:r>
          </a:p>
          <a:p>
            <a:pPr algn="ctr"/>
            <a:r>
              <a:rPr lang="en-US" b="1" i="1" dirty="0">
                <a:solidFill>
                  <a:srgbClr val="ED2125"/>
                </a:solidFill>
                <a:latin typeface="Daytona" panose="020B0604030500040204" pitchFamily="34" charset="0"/>
              </a:rPr>
              <a:t>Above motorsports schedule does not include rental events or March 4 drifting event.</a:t>
            </a:r>
          </a:p>
        </p:txBody>
      </p:sp>
    </p:spTree>
    <p:extLst>
      <p:ext uri="{BB962C8B-B14F-4D97-AF65-F5344CB8AC3E}">
        <p14:creationId xmlns:p14="http://schemas.microsoft.com/office/powerpoint/2010/main" val="2039918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5FAB82-2692-4A06-B2B2-40C76A29F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12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9F78AC3D-4AD5-4C0D-9F0E-34A4734A31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3E043E-49B9-4A49-B3CB-6DEA47CA7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4" y="5715596"/>
            <a:ext cx="1718940" cy="9488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E50B45-F96B-4F27-9EDB-57C53E511D97}"/>
              </a:ext>
            </a:extLst>
          </p:cNvPr>
          <p:cNvSpPr txBox="1"/>
          <p:nvPr/>
        </p:nvSpPr>
        <p:spPr>
          <a:xfrm>
            <a:off x="6807200" y="6049996"/>
            <a:ext cx="52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chemeClr val="bg1"/>
                </a:solidFill>
                <a:effectLst/>
                <a:latin typeface="Eras Bold ITC" panose="020B0907030504020204" pitchFamily="34" charset="0"/>
              </a:rPr>
              <a:t>Fun. Fast. Authentic.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BE31541-43D3-4D0B-952E-EB5F311D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4" r="138" b="29524"/>
          <a:stretch/>
        </p:blipFill>
        <p:spPr>
          <a:xfrm>
            <a:off x="4140682" y="391793"/>
            <a:ext cx="4215436" cy="19494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8FD7C7-0141-1AFB-C4F8-32C3A1BB9799}"/>
              </a:ext>
            </a:extLst>
          </p:cNvPr>
          <p:cNvSpPr/>
          <p:nvPr/>
        </p:nvSpPr>
        <p:spPr>
          <a:xfrm>
            <a:off x="0" y="2943303"/>
            <a:ext cx="12192000" cy="166071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2F9CC-D54C-4B98-9F94-D0C7A1100B3C}"/>
              </a:ext>
            </a:extLst>
          </p:cNvPr>
          <p:cNvSpPr txBox="1"/>
          <p:nvPr/>
        </p:nvSpPr>
        <p:spPr>
          <a:xfrm>
            <a:off x="197844" y="3002788"/>
            <a:ext cx="11780948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Daytona" panose="020B0604030500040204" pitchFamily="34" charset="0"/>
                <a:cs typeface="Arial Black"/>
              </a:rPr>
              <a:t>TEAM MARKETING OPPORTUNITIES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DD8BF-991E-7766-1B07-2FBA254DF985}"/>
              </a:ext>
            </a:extLst>
          </p:cNvPr>
          <p:cNvSpPr txBox="1"/>
          <p:nvPr/>
        </p:nvSpPr>
        <p:spPr>
          <a:xfrm>
            <a:off x="197843" y="3773660"/>
            <a:ext cx="11780948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Daytona" panose="020B0604030500040204" pitchFamily="34" charset="0"/>
                <a:cs typeface="Arial Black"/>
              </a:rPr>
              <a:t>INSERT TEAM NAME HERE</a:t>
            </a:r>
          </a:p>
        </p:txBody>
      </p:sp>
    </p:spTree>
    <p:extLst>
      <p:ext uri="{BB962C8B-B14F-4D97-AF65-F5344CB8AC3E}">
        <p14:creationId xmlns:p14="http://schemas.microsoft.com/office/powerpoint/2010/main" val="1755657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77" y="878713"/>
            <a:ext cx="9880190" cy="1026287"/>
          </a:xfrm>
        </p:spPr>
        <p:txBody>
          <a:bodyPr>
            <a:noAutofit/>
          </a:bodyPr>
          <a:lstStyle/>
          <a:p>
            <a:r>
              <a:rPr lang="en-US" sz="3200" b="1" cap="all" dirty="0">
                <a:latin typeface="Arial Black"/>
                <a:cs typeface="Arial Black"/>
              </a:rPr>
              <a:t>USE THIS SLIDE &amp; OTHERS TO DETAIL PARTNERSHIP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FB68-432E-49ED-BAA9-55CCC480D23E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F0753-BE51-4D5B-99E8-CB45F13CEBE2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1B15348-AEA4-44F2-B223-D5FCE3B9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62E0A2-0D82-F982-CBA4-A01C7627F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8" y="2057399"/>
            <a:ext cx="9525001" cy="2035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>
                <a:latin typeface="+mj-lt"/>
              </a:rPr>
              <a:t>Use realistic data if you have it. Be specific. 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latin typeface="+mj-lt"/>
              </a:rPr>
              <a:t>Don’t have a lot of bullet points. Use visuals (photos, graphs, etc.) when possible. </a:t>
            </a:r>
          </a:p>
          <a:p>
            <a:pPr>
              <a:buFont typeface="Wingdings" charset="2"/>
              <a:buChar char="§"/>
            </a:pPr>
            <a:r>
              <a:rPr lang="en-US" sz="2400" i="1" dirty="0">
                <a:solidFill>
                  <a:srgbClr val="FF0000"/>
                </a:solidFill>
                <a:latin typeface="+mj-lt"/>
              </a:rPr>
              <a:t>To add more slides, click New Slide or right click and duplicate this slide. </a:t>
            </a:r>
          </a:p>
        </p:txBody>
      </p:sp>
    </p:spTree>
    <p:extLst>
      <p:ext uri="{BB962C8B-B14F-4D97-AF65-F5344CB8AC3E}">
        <p14:creationId xmlns:p14="http://schemas.microsoft.com/office/powerpoint/2010/main" val="3627415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5062967-2389-40B5-8BB9-2DD72B384090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377" y="991321"/>
            <a:ext cx="7723243" cy="6336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 Black"/>
                <a:cs typeface="Arial Black"/>
              </a:rPr>
              <a:t>CONTACT INFORMATION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DD3411-6174-4007-AAF4-1FF26F2A0F54}"/>
              </a:ext>
            </a:extLst>
          </p:cNvPr>
          <p:cNvSpPr txBox="1">
            <a:spLocks/>
          </p:cNvSpPr>
          <p:nvPr/>
        </p:nvSpPr>
        <p:spPr>
          <a:xfrm>
            <a:off x="4249020" y="2936558"/>
            <a:ext cx="3950452" cy="1129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/>
              <a:t>NAME</a:t>
            </a:r>
            <a:endParaRPr lang="en-US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E32268-E97C-4178-BDF6-7B20068685AB}"/>
              </a:ext>
            </a:extLst>
          </p:cNvPr>
          <p:cNvSpPr txBox="1"/>
          <p:nvPr/>
        </p:nvSpPr>
        <p:spPr>
          <a:xfrm>
            <a:off x="4494976" y="3475027"/>
            <a:ext cx="320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Phone</a:t>
            </a:r>
            <a:r>
              <a:rPr lang="en-US" sz="2400" b="1" dirty="0">
                <a:latin typeface="+mj-lt"/>
              </a:rPr>
              <a:t>:</a:t>
            </a:r>
            <a:r>
              <a:rPr lang="en-US" sz="2400" dirty="0">
                <a:latin typeface="+mj-lt"/>
              </a:rPr>
              <a:t> 123-456-7890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BBBB7A-72C2-4557-BD51-3F85376F756A}"/>
              </a:ext>
            </a:extLst>
          </p:cNvPr>
          <p:cNvSpPr txBox="1"/>
          <p:nvPr/>
        </p:nvSpPr>
        <p:spPr>
          <a:xfrm>
            <a:off x="3863740" y="3859899"/>
            <a:ext cx="472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email@email.com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BFB031-593F-4506-AA63-E5CE66AF6EA6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6271AD5-417D-4700-A29D-21CBF002B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243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ace cars on a track&#10;&#10;Description automatically generated with medium confidence">
            <a:extLst>
              <a:ext uri="{FF2B5EF4-FFF2-40B4-BE49-F238E27FC236}">
                <a16:creationId xmlns:a16="http://schemas.microsoft.com/office/drawing/2014/main" id="{F49B23BC-0B7D-4765-9B99-8ECE89917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936" b="152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9F78AC3D-4AD5-4C0D-9F0E-34A4734A31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420B1-0B37-4510-BDE4-4B8837D6BE3D}"/>
              </a:ext>
            </a:extLst>
          </p:cNvPr>
          <p:cNvSpPr txBox="1"/>
          <p:nvPr/>
        </p:nvSpPr>
        <p:spPr>
          <a:xfrm>
            <a:off x="3398831" y="468130"/>
            <a:ext cx="8793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>
                <a:solidFill>
                  <a:schemeClr val="bg1"/>
                </a:solidFill>
                <a:effectLst/>
                <a:latin typeface="Eras Bold ITC" panose="020B0907030504020204" pitchFamily="34" charset="0"/>
              </a:rPr>
              <a:t>Fun. Fast. Authentic.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4E68989-7EA1-4B41-B77C-AE6C5FD1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742"/>
            <a:ext cx="3123803" cy="144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013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B6887-44BC-4800-9A41-0A1471854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E043E-49B9-4A49-B3CB-6DEA47CA7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4" y="5726268"/>
            <a:ext cx="1718940" cy="948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731E99-929D-46C9-8F38-8E78220AA3EB}"/>
              </a:ext>
            </a:extLst>
          </p:cNvPr>
          <p:cNvSpPr/>
          <p:nvPr/>
        </p:nvSpPr>
        <p:spPr>
          <a:xfrm>
            <a:off x="0" y="2943303"/>
            <a:ext cx="12192000" cy="166071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96233FE9-D7C2-4227-A5FD-D8F541A8EB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6858" r="5708" b="16502"/>
          <a:stretch/>
        </p:blipFill>
        <p:spPr>
          <a:xfrm>
            <a:off x="10297827" y="5648375"/>
            <a:ext cx="1478537" cy="1104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E50B45-F96B-4F27-9EDB-57C53E511D97}"/>
              </a:ext>
            </a:extLst>
          </p:cNvPr>
          <p:cNvSpPr txBox="1"/>
          <p:nvPr/>
        </p:nvSpPr>
        <p:spPr>
          <a:xfrm>
            <a:off x="197844" y="3002788"/>
            <a:ext cx="11780948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Daytona" panose="020B0604030500040204" pitchFamily="34" charset="0"/>
                <a:cs typeface="Arial Black"/>
              </a:rPr>
              <a:t>TEAM MARKETING OPPORTUNITIES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822DA22-4AF7-412F-AFB0-73B953B50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4" r="138" b="29524"/>
          <a:stretch/>
        </p:blipFill>
        <p:spPr>
          <a:xfrm>
            <a:off x="3712778" y="402426"/>
            <a:ext cx="4215436" cy="1949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AA916-A72C-E166-D5E2-8BCC9213738A}"/>
              </a:ext>
            </a:extLst>
          </p:cNvPr>
          <p:cNvSpPr txBox="1"/>
          <p:nvPr/>
        </p:nvSpPr>
        <p:spPr>
          <a:xfrm>
            <a:off x="197843" y="3773660"/>
            <a:ext cx="11780948" cy="83099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Daytona" panose="020B0604030500040204" pitchFamily="34" charset="0"/>
                <a:cs typeface="Arial Black"/>
              </a:rPr>
              <a:t>INSERT TEAM NAME HERE</a:t>
            </a:r>
          </a:p>
        </p:txBody>
      </p:sp>
    </p:spTree>
    <p:extLst>
      <p:ext uri="{BB962C8B-B14F-4D97-AF65-F5344CB8AC3E}">
        <p14:creationId xmlns:p14="http://schemas.microsoft.com/office/powerpoint/2010/main" val="100490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FA081E8-5998-414A-88E0-4FC1F8A1BFAC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85" y="1008061"/>
            <a:ext cx="6955175" cy="633675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 Black"/>
                <a:cs typeface="Arial Black"/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116FC-38E3-4647-AF5B-0EB859336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45" y="2108381"/>
            <a:ext cx="9708459" cy="3623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Established in 1957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Part of the international NASCAR Advance Auto Parts Weekly Series / NASCAR Home Tracks program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Featured on iRacing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Sister track to Pocono Raceway 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Home track to many NASCAR stars – including Jeff Burton, Ward Burton, Elliot Sadler and Hermie Sadler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8FF61-CCBF-4C2D-ACC9-4B6CA72FE900}"/>
              </a:ext>
            </a:extLst>
          </p:cNvPr>
          <p:cNvSpPr txBox="1">
            <a:spLocks/>
          </p:cNvSpPr>
          <p:nvPr/>
        </p:nvSpPr>
        <p:spPr>
          <a:xfrm>
            <a:off x="8433232" y="956444"/>
            <a:ext cx="3758768" cy="154039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chemeClr val="bg1"/>
              </a:solidFill>
              <a:latin typeface="+mj-lt"/>
            </a:endParaRPr>
          </a:p>
          <a:p>
            <a:pPr>
              <a:buFont typeface="Wingdings" charset="2"/>
              <a:buChar char="§"/>
            </a:pPr>
            <a:r>
              <a:rPr lang="en-US" sz="1600">
                <a:solidFill>
                  <a:schemeClr val="bg1"/>
                </a:solidFill>
                <a:latin typeface="+mj-lt"/>
              </a:rPr>
              <a:t>Banking 12-degree turns / 10-degree straightaways</a:t>
            </a:r>
          </a:p>
          <a:p>
            <a:pPr>
              <a:buFont typeface="Wingdings" charset="2"/>
              <a:buChar char="§"/>
            </a:pPr>
            <a:r>
              <a:rPr lang="en-US" sz="1600">
                <a:solidFill>
                  <a:schemeClr val="bg1"/>
                </a:solidFill>
                <a:latin typeface="+mj-lt"/>
              </a:rPr>
              <a:t>Racing Surface Width – 45 feet </a:t>
            </a:r>
          </a:p>
          <a:p>
            <a:pPr>
              <a:buFont typeface="Wingdings" charset="2"/>
              <a:buChar char="§"/>
            </a:pPr>
            <a:r>
              <a:rPr lang="en-US" sz="1600">
                <a:solidFill>
                  <a:schemeClr val="bg1"/>
                </a:solidFill>
                <a:latin typeface="+mj-lt"/>
              </a:rPr>
              <a:t>Straightaway Length – 360 feet</a:t>
            </a:r>
          </a:p>
          <a:p>
            <a:endParaRPr lang="en-US" sz="1200"/>
          </a:p>
        </p:txBody>
      </p:sp>
      <p:sp>
        <p:nvSpPr>
          <p:cNvPr id="4" name="TextBox 3"/>
          <p:cNvSpPr txBox="1"/>
          <p:nvPr/>
        </p:nvSpPr>
        <p:spPr>
          <a:xfrm>
            <a:off x="8655401" y="928451"/>
            <a:ext cx="115929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u="sng">
                <a:solidFill>
                  <a:schemeClr val="bg1"/>
                </a:solidFill>
              </a:rPr>
              <a:t>Track Facts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E22EB7-2787-480E-93DB-EB9697C93CFF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4674E84-88D9-4EC2-8F9F-F07C1169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29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11421DE-8517-4916-9460-583DD8D9A6CB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66" y="994488"/>
            <a:ext cx="6955175" cy="633675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 Black"/>
                <a:cs typeface="Arial Black"/>
              </a:rPr>
              <a:t>WHY SOBO?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116FC-38E3-4647-AF5B-0EB859336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88" y="1755086"/>
            <a:ext cx="6629498" cy="440943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A local, regional and nationally recognized brand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Loyal and dedicated fanbase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Direct-to-consumer approach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Tailored and budget-friendly partnership opportunities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In-person and social / digital media exposure for partners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Direct access to Speedway fans with activation opportunities</a:t>
            </a:r>
          </a:p>
          <a:p>
            <a:pPr>
              <a:buFont typeface="Wingdings" charset="2"/>
              <a:buChar char="§"/>
            </a:pPr>
            <a:r>
              <a:rPr lang="en-US">
                <a:latin typeface="+mj-lt"/>
              </a:rPr>
              <a:t>Family atmosphere</a:t>
            </a:r>
          </a:p>
          <a:p>
            <a:pPr>
              <a:buFont typeface="Wingdings" charset="2"/>
              <a:buChar char="§"/>
            </a:pPr>
            <a:r>
              <a:rPr lang="en-US" b="1">
                <a:latin typeface="+mj-lt"/>
              </a:rPr>
              <a:t>Thousands</a:t>
            </a:r>
            <a:r>
              <a:rPr lang="en-US">
                <a:latin typeface="+mj-lt"/>
              </a:rPr>
              <a:t> of loyal fans in attendance and </a:t>
            </a:r>
            <a:r>
              <a:rPr lang="en-US" b="1">
                <a:latin typeface="+mj-lt"/>
              </a:rPr>
              <a:t>thousands</a:t>
            </a:r>
            <a:r>
              <a:rPr lang="en-US">
                <a:latin typeface="+mj-lt"/>
              </a:rPr>
              <a:t> </a:t>
            </a:r>
            <a:r>
              <a:rPr lang="en-US" b="1">
                <a:latin typeface="+mj-lt"/>
              </a:rPr>
              <a:t>more </a:t>
            </a:r>
            <a:r>
              <a:rPr lang="en-US">
                <a:latin typeface="+mj-lt"/>
              </a:rPr>
              <a:t>impressions online</a:t>
            </a:r>
          </a:p>
          <a:p>
            <a:pPr>
              <a:buFont typeface="Wingdings" charset="2"/>
              <a:buChar char="§"/>
            </a:pPr>
            <a:r>
              <a:rPr lang="en-US" b="1">
                <a:latin typeface="+mj-lt"/>
              </a:rPr>
              <a:t>Event livestreaming pushing brands to people (</a:t>
            </a:r>
            <a:r>
              <a:rPr lang="en-US" b="1" i="1">
                <a:latin typeface="+mj-lt"/>
              </a:rPr>
              <a:t>literally</a:t>
            </a:r>
            <a:r>
              <a:rPr lang="en-US" b="1">
                <a:latin typeface="+mj-lt"/>
              </a:rPr>
              <a:t>) across the country</a:t>
            </a:r>
          </a:p>
          <a:p>
            <a:pPr>
              <a:buFont typeface="Wingdings" charset="2"/>
              <a:buChar char="§"/>
            </a:pPr>
            <a:r>
              <a:rPr lang="en-US" b="1">
                <a:latin typeface="+mj-lt"/>
              </a:rPr>
              <a:t>Community stewardship </a:t>
            </a:r>
          </a:p>
          <a:p>
            <a:pPr lvl="1">
              <a:buFont typeface="Wingdings" charset="2"/>
              <a:buChar char="§"/>
            </a:pPr>
            <a:r>
              <a:rPr lang="en-US">
                <a:latin typeface="+mj-lt"/>
              </a:rPr>
              <a:t>Partners enjoy engaging the community at large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2CA396-3165-4D7B-94BB-DEDED8758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-455" r="24596" b="455"/>
          <a:stretch/>
        </p:blipFill>
        <p:spPr bwMode="auto">
          <a:xfrm>
            <a:off x="7020772" y="815131"/>
            <a:ext cx="5171228" cy="52277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58B5D1-ECEA-4D12-9708-61B146E73639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E20AFA5-3D30-4EB8-8AEC-6F7E6DB5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058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682D122-910C-4360-9A3D-F63E9030B510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12" y="871313"/>
            <a:ext cx="9546094" cy="633675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 Black"/>
                <a:cs typeface="Arial Black"/>
              </a:rPr>
              <a:t>LOCAL. REGIONAL. NATIONAL.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936D91-F43F-41D4-8565-F7CAAE5522B6}"/>
              </a:ext>
            </a:extLst>
          </p:cNvPr>
          <p:cNvSpPr/>
          <p:nvPr/>
        </p:nvSpPr>
        <p:spPr>
          <a:xfrm>
            <a:off x="206657" y="2196497"/>
            <a:ext cx="1983836" cy="1036320"/>
          </a:xfrm>
          <a:prstGeom prst="rect">
            <a:avLst/>
          </a:prstGeom>
          <a:solidFill>
            <a:srgbClr val="FF25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AF8FF3-0AE4-47EE-B2C8-C6DCB82652E6}"/>
              </a:ext>
            </a:extLst>
          </p:cNvPr>
          <p:cNvSpPr txBox="1"/>
          <p:nvPr/>
        </p:nvSpPr>
        <p:spPr>
          <a:xfrm>
            <a:off x="270623" y="2237634"/>
            <a:ext cx="1875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FR" sz="1400" b="1" i="0">
                <a:solidFill>
                  <a:srgbClr val="FFFFFF"/>
                </a:solidFill>
                <a:effectLst/>
                <a:latin typeface="raleway-semibold"/>
              </a:rPr>
              <a:t>Danville, VA</a:t>
            </a:r>
            <a:br>
              <a:rPr lang="fr-FR" sz="1400" b="1" i="0">
                <a:solidFill>
                  <a:srgbClr val="FFFFFF"/>
                </a:solidFill>
                <a:effectLst/>
                <a:latin typeface="raleway-semibold"/>
              </a:rPr>
            </a:br>
            <a:r>
              <a:rPr lang="fr-FR" sz="1400" b="1" i="0">
                <a:solidFill>
                  <a:srgbClr val="FFFFFF"/>
                </a:solidFill>
                <a:effectLst/>
                <a:latin typeface="raleway-semibold"/>
              </a:rPr>
              <a:t>Micro Area</a:t>
            </a:r>
          </a:p>
          <a:p>
            <a:pPr algn="ctr" fontAlgn="base"/>
            <a:r>
              <a:rPr lang="fr-FR" sz="1400" b="1" i="0">
                <a:solidFill>
                  <a:srgbClr val="000000"/>
                </a:solidFill>
                <a:effectLst/>
                <a:latin typeface="raleway"/>
              </a:rPr>
              <a:t>Population: </a:t>
            </a:r>
            <a:r>
              <a:rPr lang="fr-FR" sz="1400" b="0" i="0">
                <a:solidFill>
                  <a:srgbClr val="000000"/>
                </a:solidFill>
                <a:effectLst/>
                <a:latin typeface="raleway"/>
              </a:rPr>
              <a:t>65,000</a:t>
            </a:r>
            <a:br>
              <a:rPr lang="fr-FR" sz="1400" b="0" i="0">
                <a:solidFill>
                  <a:srgbClr val="FFFFFF"/>
                </a:solidFill>
                <a:effectLst/>
                <a:latin typeface="raleway"/>
              </a:rPr>
            </a:br>
            <a:r>
              <a:rPr lang="fr-FR" sz="1400" b="1" i="0">
                <a:solidFill>
                  <a:srgbClr val="000000"/>
                </a:solidFill>
                <a:effectLst/>
                <a:latin typeface="raleway"/>
              </a:rPr>
              <a:t>Distance:</a:t>
            </a:r>
            <a:r>
              <a:rPr lang="fr-FR" sz="1400" b="0" i="0">
                <a:solidFill>
                  <a:srgbClr val="000000"/>
                </a:solidFill>
                <a:effectLst/>
                <a:latin typeface="raleway"/>
              </a:rPr>
              <a:t> 30 mins.</a:t>
            </a:r>
            <a:endParaRPr lang="fr-FR" sz="1400" b="0" i="0">
              <a:solidFill>
                <a:srgbClr val="FFFFFF"/>
              </a:solidFill>
              <a:effectLst/>
              <a:latin typeface="raleway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842BD-5707-4695-9207-3E1B53604002}"/>
              </a:ext>
            </a:extLst>
          </p:cNvPr>
          <p:cNvSpPr/>
          <p:nvPr/>
        </p:nvSpPr>
        <p:spPr>
          <a:xfrm>
            <a:off x="206657" y="3460537"/>
            <a:ext cx="1983836" cy="1036320"/>
          </a:xfrm>
          <a:prstGeom prst="rect">
            <a:avLst/>
          </a:prstGeom>
          <a:solidFill>
            <a:srgbClr val="FF25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3E44D2-44BC-4F11-BB21-99D157301847}"/>
              </a:ext>
            </a:extLst>
          </p:cNvPr>
          <p:cNvSpPr/>
          <p:nvPr/>
        </p:nvSpPr>
        <p:spPr>
          <a:xfrm>
            <a:off x="2424623" y="2193338"/>
            <a:ext cx="1983836" cy="1036320"/>
          </a:xfrm>
          <a:prstGeom prst="rect">
            <a:avLst/>
          </a:prstGeom>
          <a:solidFill>
            <a:srgbClr val="FF25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Durham, NC</a:t>
            </a:r>
          </a:p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Metro Area</a:t>
            </a: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Population: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644,000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Distance: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1 hour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D9547-BE26-4B13-AA7F-D5F04356FFDC}"/>
              </a:ext>
            </a:extLst>
          </p:cNvPr>
          <p:cNvSpPr/>
          <p:nvPr/>
        </p:nvSpPr>
        <p:spPr>
          <a:xfrm>
            <a:off x="4652750" y="2201624"/>
            <a:ext cx="1983836" cy="1036320"/>
          </a:xfrm>
          <a:prstGeom prst="rect">
            <a:avLst/>
          </a:prstGeom>
          <a:solidFill>
            <a:srgbClr val="FF25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17F19B-183E-4FB1-A418-6B0CBC6CB74B}"/>
              </a:ext>
            </a:extLst>
          </p:cNvPr>
          <p:cNvSpPr txBox="1"/>
          <p:nvPr/>
        </p:nvSpPr>
        <p:spPr>
          <a:xfrm>
            <a:off x="4625024" y="2233849"/>
            <a:ext cx="21247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Greensboro, NC</a:t>
            </a:r>
          </a:p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Metro Area</a:t>
            </a: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Population: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771,000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Distance: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1 hr. 30 mins.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B43DEE-1D86-4F3E-9C68-7A0174832027}"/>
              </a:ext>
            </a:extLst>
          </p:cNvPr>
          <p:cNvSpPr/>
          <p:nvPr/>
        </p:nvSpPr>
        <p:spPr>
          <a:xfrm>
            <a:off x="216379" y="4686230"/>
            <a:ext cx="1983836" cy="1036320"/>
          </a:xfrm>
          <a:prstGeom prst="rect">
            <a:avLst/>
          </a:prstGeom>
          <a:solidFill>
            <a:srgbClr val="FF25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60F585-A747-4F5B-8155-72A221623E30}"/>
              </a:ext>
            </a:extLst>
          </p:cNvPr>
          <p:cNvSpPr txBox="1"/>
          <p:nvPr/>
        </p:nvSpPr>
        <p:spPr>
          <a:xfrm>
            <a:off x="-21488" y="3490656"/>
            <a:ext cx="24498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FR" sz="1400" b="1" i="0">
                <a:solidFill>
                  <a:srgbClr val="FFFFFF"/>
                </a:solidFill>
                <a:effectLst/>
                <a:latin typeface="raleway-semibold"/>
              </a:rPr>
              <a:t>Martinsville, VA </a:t>
            </a:r>
            <a:br>
              <a:rPr lang="fr-FR" sz="1400" b="1" i="0">
                <a:solidFill>
                  <a:srgbClr val="FFFFFF"/>
                </a:solidFill>
                <a:effectLst/>
                <a:latin typeface="raleway-semibold"/>
              </a:rPr>
            </a:br>
            <a:r>
              <a:rPr lang="fr-FR" sz="1400" b="1" i="0">
                <a:solidFill>
                  <a:srgbClr val="FFFFFF"/>
                </a:solidFill>
                <a:effectLst/>
                <a:latin typeface="raleway-semibold"/>
              </a:rPr>
              <a:t>Micro Area</a:t>
            </a:r>
          </a:p>
          <a:p>
            <a:pPr algn="ctr" fontAlgn="base"/>
            <a:r>
              <a:rPr lang="fr-FR" sz="1400" b="1" i="0">
                <a:solidFill>
                  <a:srgbClr val="000000"/>
                </a:solidFill>
                <a:effectLst/>
                <a:latin typeface="raleway"/>
              </a:rPr>
              <a:t>Population: </a:t>
            </a:r>
            <a:r>
              <a:rPr lang="fr-FR" sz="1400" b="0" i="0">
                <a:solidFill>
                  <a:srgbClr val="000000"/>
                </a:solidFill>
                <a:effectLst/>
                <a:latin typeface="raleway"/>
              </a:rPr>
              <a:t>103,000</a:t>
            </a:r>
            <a:endParaRPr lang="fr-FR" sz="1400" b="0" i="0">
              <a:solidFill>
                <a:srgbClr val="FFFFFF"/>
              </a:solidFill>
              <a:effectLst/>
              <a:latin typeface="raleway"/>
            </a:endParaRPr>
          </a:p>
          <a:p>
            <a:pPr algn="ctr" fontAlgn="base"/>
            <a:r>
              <a:rPr lang="fr-FR" sz="1400" b="1" i="0">
                <a:solidFill>
                  <a:srgbClr val="000000"/>
                </a:solidFill>
                <a:effectLst/>
                <a:latin typeface="raleway"/>
              </a:rPr>
              <a:t>Distance:</a:t>
            </a:r>
            <a:r>
              <a:rPr lang="fr-FR" sz="1400" b="0" i="0">
                <a:solidFill>
                  <a:srgbClr val="000000"/>
                </a:solidFill>
                <a:effectLst/>
                <a:latin typeface="raleway"/>
              </a:rPr>
              <a:t> 1 hr. 30 min.</a:t>
            </a:r>
            <a:endParaRPr lang="fr-FR" sz="1400" b="0" i="0">
              <a:solidFill>
                <a:srgbClr val="FFFFFF"/>
              </a:solidFill>
              <a:effectLst/>
              <a:latin typeface="raleway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41F52D-A152-464B-8658-E41B9E279AB1}"/>
              </a:ext>
            </a:extLst>
          </p:cNvPr>
          <p:cNvSpPr/>
          <p:nvPr/>
        </p:nvSpPr>
        <p:spPr>
          <a:xfrm>
            <a:off x="2458027" y="3450777"/>
            <a:ext cx="1983836" cy="1036320"/>
          </a:xfrm>
          <a:prstGeom prst="rect">
            <a:avLst/>
          </a:prstGeom>
          <a:solidFill>
            <a:srgbClr val="FF25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9771CD-770C-4B8F-A56A-59E449D3BDEB}"/>
              </a:ext>
            </a:extLst>
          </p:cNvPr>
          <p:cNvSpPr txBox="1"/>
          <p:nvPr/>
        </p:nvSpPr>
        <p:spPr>
          <a:xfrm>
            <a:off x="2254150" y="3482455"/>
            <a:ext cx="244984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Raleigh, NC</a:t>
            </a:r>
          </a:p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Metro Area</a:t>
            </a: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Population: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1.3 million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Distance: 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1 hr. 45 </a:t>
            </a:r>
            <a:r>
              <a:rPr lang="en-US" sz="1600" b="0" i="0">
                <a:solidFill>
                  <a:srgbClr val="000000"/>
                </a:solidFill>
                <a:effectLst/>
                <a:latin typeface="raleway"/>
              </a:rPr>
              <a:t>mins.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DD1774-0B8D-4FBB-8069-08970F95C533}"/>
              </a:ext>
            </a:extLst>
          </p:cNvPr>
          <p:cNvSpPr/>
          <p:nvPr/>
        </p:nvSpPr>
        <p:spPr>
          <a:xfrm>
            <a:off x="4647508" y="3446966"/>
            <a:ext cx="1983836" cy="1036320"/>
          </a:xfrm>
          <a:prstGeom prst="rect">
            <a:avLst/>
          </a:prstGeom>
          <a:solidFill>
            <a:srgbClr val="FF25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B97D1F-4BF7-4175-81E5-0B26E5C99BD3}"/>
              </a:ext>
            </a:extLst>
          </p:cNvPr>
          <p:cNvSpPr txBox="1"/>
          <p:nvPr/>
        </p:nvSpPr>
        <p:spPr>
          <a:xfrm>
            <a:off x="4577063" y="3497599"/>
            <a:ext cx="21247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Winston-Salem, NC</a:t>
            </a:r>
          </a:p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Metro Area</a:t>
            </a: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Population: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666,000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Distance: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1 hr. 50 mins.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E129D5-0BDE-4E06-93EA-5AED291D3834}"/>
              </a:ext>
            </a:extLst>
          </p:cNvPr>
          <p:cNvSpPr/>
          <p:nvPr/>
        </p:nvSpPr>
        <p:spPr>
          <a:xfrm>
            <a:off x="2456074" y="4686230"/>
            <a:ext cx="1983836" cy="1036320"/>
          </a:xfrm>
          <a:prstGeom prst="rect">
            <a:avLst/>
          </a:prstGeom>
          <a:solidFill>
            <a:srgbClr val="FF25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4B2FF9-0D47-49A2-9365-DF23FE47EA47}"/>
              </a:ext>
            </a:extLst>
          </p:cNvPr>
          <p:cNvSpPr/>
          <p:nvPr/>
        </p:nvSpPr>
        <p:spPr>
          <a:xfrm>
            <a:off x="4647508" y="4683223"/>
            <a:ext cx="1983836" cy="1036320"/>
          </a:xfrm>
          <a:prstGeom prst="rect">
            <a:avLst/>
          </a:prstGeom>
          <a:solidFill>
            <a:srgbClr val="FF25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E23748-535E-43C0-B4EA-658EDC5C60A4}"/>
              </a:ext>
            </a:extLst>
          </p:cNvPr>
          <p:cNvSpPr txBox="1"/>
          <p:nvPr/>
        </p:nvSpPr>
        <p:spPr>
          <a:xfrm>
            <a:off x="206657" y="4727336"/>
            <a:ext cx="20425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Richmond, VA</a:t>
            </a:r>
            <a:b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</a:br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Metro Area</a:t>
            </a: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Population: 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1.3 million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Distance: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2 hours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243D70-3A76-4BD5-B154-CBE6D2081B84}"/>
              </a:ext>
            </a:extLst>
          </p:cNvPr>
          <p:cNvSpPr txBox="1"/>
          <p:nvPr/>
        </p:nvSpPr>
        <p:spPr>
          <a:xfrm>
            <a:off x="2508192" y="4727383"/>
            <a:ext cx="1879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Roanoke, VA</a:t>
            </a:r>
            <a:b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</a:br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Metro Area</a:t>
            </a: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Population: 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318,000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Distance: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2 hours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47CEA0-078A-4647-A4E5-FF9B7301E776}"/>
              </a:ext>
            </a:extLst>
          </p:cNvPr>
          <p:cNvSpPr txBox="1"/>
          <p:nvPr/>
        </p:nvSpPr>
        <p:spPr>
          <a:xfrm>
            <a:off x="4591199" y="4721228"/>
            <a:ext cx="21152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Charlotte, NC</a:t>
            </a:r>
          </a:p>
          <a:p>
            <a:pPr algn="ctr" fontAlgn="base"/>
            <a:r>
              <a:rPr lang="en-US" sz="1400" b="1" i="0">
                <a:solidFill>
                  <a:srgbClr val="FFFFFF"/>
                </a:solidFill>
                <a:effectLst/>
                <a:latin typeface="raleway-semibold"/>
              </a:rPr>
              <a:t>Metro Area</a:t>
            </a: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Population: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2.2 million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  <a:p>
            <a:pPr algn="ctr" fontAlgn="base"/>
            <a:r>
              <a:rPr lang="en-US" sz="1400" b="1" i="0">
                <a:solidFill>
                  <a:srgbClr val="000000"/>
                </a:solidFill>
                <a:effectLst/>
                <a:latin typeface="raleway"/>
              </a:rPr>
              <a:t>Distance:</a:t>
            </a:r>
            <a:r>
              <a:rPr lang="en-US" sz="1400" b="0" i="0">
                <a:solidFill>
                  <a:srgbClr val="000000"/>
                </a:solidFill>
                <a:effectLst/>
                <a:latin typeface="raleway"/>
              </a:rPr>
              <a:t> 3 hours</a:t>
            </a:r>
            <a:endParaRPr lang="en-US" sz="1400" b="0" i="0">
              <a:solidFill>
                <a:srgbClr val="FFFFFF"/>
              </a:solidFill>
              <a:effectLst/>
              <a:latin typeface="raleway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2002D4-867B-474F-B31A-044613596938}"/>
              </a:ext>
            </a:extLst>
          </p:cNvPr>
          <p:cNvSpPr txBox="1"/>
          <p:nvPr/>
        </p:nvSpPr>
        <p:spPr>
          <a:xfrm>
            <a:off x="-351353" y="1400502"/>
            <a:ext cx="10024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+mj-lt"/>
              </a:rPr>
              <a:t>South Boston Speedway </a:t>
            </a:r>
            <a:r>
              <a:rPr lang="en-US" sz="2400">
                <a:latin typeface="+mj-lt"/>
              </a:rPr>
              <a:t>is located </a:t>
            </a:r>
            <a:r>
              <a:rPr lang="en-US" sz="2400" b="1">
                <a:latin typeface="+mj-lt"/>
              </a:rPr>
              <a:t>within 3 hours of 7 million people</a:t>
            </a:r>
          </a:p>
        </p:txBody>
      </p:sp>
      <p:pic>
        <p:nvPicPr>
          <p:cNvPr id="45" name="Picture 44" descr="Map&#10;&#10;Description automatically generated">
            <a:extLst>
              <a:ext uri="{FF2B5EF4-FFF2-40B4-BE49-F238E27FC236}">
                <a16:creationId xmlns:a16="http://schemas.microsoft.com/office/drawing/2014/main" id="{64131C11-7377-4D96-8AB9-4826645BF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5" y="2293998"/>
            <a:ext cx="4944453" cy="32279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A28060-0F35-4706-BACC-6E836B87960F}"/>
              </a:ext>
            </a:extLst>
          </p:cNvPr>
          <p:cNvSpPr txBox="1"/>
          <p:nvPr/>
        </p:nvSpPr>
        <p:spPr>
          <a:xfrm>
            <a:off x="8552687" y="3721685"/>
            <a:ext cx="18753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FR" sz="1100" b="1">
                <a:ln w="0">
                  <a:noFill/>
                </a:ln>
                <a:latin typeface="raleway-semibold"/>
              </a:rPr>
              <a:t>South Boston, VA</a:t>
            </a:r>
            <a:endParaRPr lang="fr-FR" sz="1100" b="1" i="0">
              <a:ln w="0">
                <a:noFill/>
              </a:ln>
              <a:effectLst/>
              <a:latin typeface="raleway-semibold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ADA1FA-7DA4-42B2-80AF-7E11410B3F7B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F94695A9-1738-4DD2-B9CC-053C0E662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99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CB22AF-F601-44DF-AFCF-5297CB6E186E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4BC600-15F8-467C-8A8F-0E41789EE238}"/>
              </a:ext>
            </a:extLst>
          </p:cNvPr>
          <p:cNvSpPr/>
          <p:nvPr/>
        </p:nvSpPr>
        <p:spPr>
          <a:xfrm>
            <a:off x="927220" y="3589408"/>
            <a:ext cx="2758440" cy="1211514"/>
          </a:xfrm>
          <a:prstGeom prst="rect">
            <a:avLst/>
          </a:prstGeom>
          <a:solidFill>
            <a:srgbClr val="FF25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E59ADFB-90AE-4B27-9F05-F3B8BAE18D4B}"/>
              </a:ext>
            </a:extLst>
          </p:cNvPr>
          <p:cNvSpPr/>
          <p:nvPr/>
        </p:nvSpPr>
        <p:spPr>
          <a:xfrm>
            <a:off x="4716777" y="2211931"/>
            <a:ext cx="2758440" cy="1211514"/>
          </a:xfrm>
          <a:prstGeom prst="rect">
            <a:avLst/>
          </a:prstGeom>
          <a:solidFill>
            <a:srgbClr val="FF25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A28AFD-0A7E-42C8-A764-1CE5AAA1EC4F}"/>
              </a:ext>
            </a:extLst>
          </p:cNvPr>
          <p:cNvSpPr/>
          <p:nvPr/>
        </p:nvSpPr>
        <p:spPr>
          <a:xfrm>
            <a:off x="927220" y="2211895"/>
            <a:ext cx="2758440" cy="1211514"/>
          </a:xfrm>
          <a:prstGeom prst="rect">
            <a:avLst/>
          </a:prstGeom>
          <a:solidFill>
            <a:srgbClr val="FF25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6" y="928668"/>
            <a:ext cx="11388188" cy="633675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Arial Black"/>
                <a:cs typeface="Arial Black"/>
              </a:rPr>
              <a:t>STRONG SUPPORT OF LOCAL RACING SPONSORS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9">
            <a:extLst>
              <a:ext uri="{FF2B5EF4-FFF2-40B4-BE49-F238E27FC236}">
                <a16:creationId xmlns:a16="http://schemas.microsoft.com/office/drawing/2014/main" id="{AAB46C81-9B1F-48A3-AC5B-0B7FF1FF2D04}"/>
              </a:ext>
            </a:extLst>
          </p:cNvPr>
          <p:cNvSpPr txBox="1">
            <a:spLocks/>
          </p:cNvSpPr>
          <p:nvPr/>
        </p:nvSpPr>
        <p:spPr>
          <a:xfrm>
            <a:off x="4162539" y="5667700"/>
            <a:ext cx="3866910" cy="419450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sz="14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Data supplied by NASCAR | 2014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Gill Sans" charset="0"/>
            </a:endParaRP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Gill Sans" charset="0"/>
            </a:endParaRP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Gill Sans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E2FC249-7347-46E4-B2DA-8A39301E0AF2}"/>
              </a:ext>
            </a:extLst>
          </p:cNvPr>
          <p:cNvSpPr txBox="1"/>
          <p:nvPr/>
        </p:nvSpPr>
        <p:spPr>
          <a:xfrm>
            <a:off x="1078350" y="2244423"/>
            <a:ext cx="2456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Talk positively about brands that are sponsors in NASCAR.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43218C8-DB51-42F0-9899-E5AD0DD524AC}"/>
              </a:ext>
            </a:extLst>
          </p:cNvPr>
          <p:cNvSpPr txBox="1"/>
          <p:nvPr/>
        </p:nvSpPr>
        <p:spPr>
          <a:xfrm>
            <a:off x="4919974" y="2243194"/>
            <a:ext cx="235204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Feel loyal to NASCAR sponsors and purchase their products/services because of their involvement in the sport.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9CB3940-03DA-4810-82EA-F48434FC4EC3}"/>
              </a:ext>
            </a:extLst>
          </p:cNvPr>
          <p:cNvSpPr/>
          <p:nvPr/>
        </p:nvSpPr>
        <p:spPr>
          <a:xfrm>
            <a:off x="8506338" y="2201231"/>
            <a:ext cx="2758440" cy="1211514"/>
          </a:xfrm>
          <a:prstGeom prst="rect">
            <a:avLst/>
          </a:prstGeom>
          <a:solidFill>
            <a:srgbClr val="FF25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17DE0B-4A90-43FE-9691-83FD1CD59F91}"/>
              </a:ext>
            </a:extLst>
          </p:cNvPr>
          <p:cNvSpPr txBox="1"/>
          <p:nvPr/>
        </p:nvSpPr>
        <p:spPr>
          <a:xfrm>
            <a:off x="8455831" y="2227447"/>
            <a:ext cx="2831396" cy="1177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Continue to support NASCAR sponsors more than other brands during tough economic times, because of the commitment they show to the sport.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DF8A521-D3A8-4E68-97CF-D70C0EE8F533}"/>
              </a:ext>
            </a:extLst>
          </p:cNvPr>
          <p:cNvSpPr/>
          <p:nvPr/>
        </p:nvSpPr>
        <p:spPr>
          <a:xfrm>
            <a:off x="4716779" y="3589700"/>
            <a:ext cx="2758440" cy="1211514"/>
          </a:xfrm>
          <a:prstGeom prst="rect">
            <a:avLst/>
          </a:prstGeom>
          <a:solidFill>
            <a:srgbClr val="FF25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FFBAE3-96AD-4685-A0A8-8FA046149E07}"/>
              </a:ext>
            </a:extLst>
          </p:cNvPr>
          <p:cNvSpPr/>
          <p:nvPr/>
        </p:nvSpPr>
        <p:spPr>
          <a:xfrm>
            <a:off x="8506338" y="3590711"/>
            <a:ext cx="2758440" cy="1211514"/>
          </a:xfrm>
          <a:prstGeom prst="rect">
            <a:avLst/>
          </a:prstGeom>
          <a:solidFill>
            <a:srgbClr val="FF25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41F688-8F2E-44ED-B40A-9F311D8BA9D1}"/>
              </a:ext>
            </a:extLst>
          </p:cNvPr>
          <p:cNvSpPr txBox="1"/>
          <p:nvPr/>
        </p:nvSpPr>
        <p:spPr>
          <a:xfrm>
            <a:off x="1010523" y="3616460"/>
            <a:ext cx="25918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Support NASCAR sponsors more than sponsors of other sports.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9D0B15-20F4-4E73-AD35-AF318F2E295A}"/>
              </a:ext>
            </a:extLst>
          </p:cNvPr>
          <p:cNvSpPr txBox="1"/>
          <p:nvPr/>
        </p:nvSpPr>
        <p:spPr>
          <a:xfrm>
            <a:off x="4716777" y="3726557"/>
            <a:ext cx="2758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Always buy products or services from companies that sponsor NASCAR.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799A8B-60E0-4672-B227-71335B1778A5}"/>
              </a:ext>
            </a:extLst>
          </p:cNvPr>
          <p:cNvSpPr txBox="1"/>
          <p:nvPr/>
        </p:nvSpPr>
        <p:spPr>
          <a:xfrm>
            <a:off x="8482015" y="3719800"/>
            <a:ext cx="27808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Always participate in NASCAR sponsors’ promotions, such as sweepstakes, coupons, mail-to win, etc. </a:t>
            </a:r>
          </a:p>
        </p:txBody>
      </p:sp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0933A16-9814-480B-AD35-E326A803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41" y="4987117"/>
            <a:ext cx="1621797" cy="895232"/>
          </a:xfrm>
          <a:prstGeom prst="rect">
            <a:avLst/>
          </a:prstGeom>
        </p:spPr>
      </p:pic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B76DF74F-5638-4383-972C-83AB4ACD6813}"/>
              </a:ext>
            </a:extLst>
          </p:cNvPr>
          <p:cNvSpPr txBox="1">
            <a:spLocks/>
          </p:cNvSpPr>
          <p:nvPr/>
        </p:nvSpPr>
        <p:spPr>
          <a:xfrm>
            <a:off x="837170" y="1462597"/>
            <a:ext cx="10517659" cy="680571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NASCAR Regional / Local Series fans are very supportive of NASCAR sponsors. Compared to “Other NASCAR Fans,” 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NASCAR Regional / Local Series fans are approximately twice as likely to</a:t>
            </a:r>
            <a:r>
              <a:rPr lang="en-US" b="1" ker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Gill Sans" charset="0"/>
            </a:endParaRPr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F049E126-5AF4-4A3E-ACF7-89ABC9B7A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07" y="4714446"/>
            <a:ext cx="1414900" cy="14149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997AA21-D4A9-425F-A7B3-9B61F24D2F7F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1073921-1896-43BA-A092-70C4DF28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6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3E8E9CA-BFF0-4C92-B209-89A724C6ACD8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0" y="1069993"/>
            <a:ext cx="11388188" cy="633675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Arial Black"/>
                <a:cs typeface="Arial Black"/>
              </a:rPr>
              <a:t>OUR FANS SUPPORT BUSINESSES THAT SUPPORT 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9">
            <a:extLst>
              <a:ext uri="{FF2B5EF4-FFF2-40B4-BE49-F238E27FC236}">
                <a16:creationId xmlns:a16="http://schemas.microsoft.com/office/drawing/2014/main" id="{AAB46C81-9B1F-48A3-AC5B-0B7FF1FF2D04}"/>
              </a:ext>
            </a:extLst>
          </p:cNvPr>
          <p:cNvSpPr txBox="1">
            <a:spLocks/>
          </p:cNvSpPr>
          <p:nvPr/>
        </p:nvSpPr>
        <p:spPr>
          <a:xfrm>
            <a:off x="3142983" y="5598302"/>
            <a:ext cx="5906021" cy="419450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sz="14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Data supplied by South Boston Speedway | July 2021 Fan Survey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Gill Sans" charset="0"/>
            </a:endParaRP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Gill Sans" charset="0"/>
            </a:endParaRP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Gill Sans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9C1C5E5-287D-46E1-93D8-7DBC0A4903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705594"/>
              </p:ext>
            </p:extLst>
          </p:nvPr>
        </p:nvGraphicFramePr>
        <p:xfrm>
          <a:off x="518154" y="3271520"/>
          <a:ext cx="5242566" cy="193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59C4C6DC-1A75-4FC2-BC00-A2510A4EC1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989894"/>
              </p:ext>
            </p:extLst>
          </p:nvPr>
        </p:nvGraphicFramePr>
        <p:xfrm>
          <a:off x="6247861" y="3269664"/>
          <a:ext cx="5242566" cy="193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652F358F-C078-4393-A9A7-7B540D7752D8}"/>
              </a:ext>
            </a:extLst>
          </p:cNvPr>
          <p:cNvSpPr txBox="1">
            <a:spLocks/>
          </p:cNvSpPr>
          <p:nvPr/>
        </p:nvSpPr>
        <p:spPr>
          <a:xfrm>
            <a:off x="434091" y="2272839"/>
            <a:ext cx="5410691" cy="680571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How likely are </a:t>
            </a:r>
            <a:r>
              <a:rPr lang="en-US" ker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you to support businesses that support South Boston Speedway?</a:t>
            </a:r>
            <a:endParaRPr kumimoji="0" lang="en-US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Gill Sans" charset="0"/>
            </a:endParaRP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84F2BE5E-4C98-4927-B375-33E95A66A463}"/>
              </a:ext>
            </a:extLst>
          </p:cNvPr>
          <p:cNvSpPr txBox="1">
            <a:spLocks/>
          </p:cNvSpPr>
          <p:nvPr/>
        </p:nvSpPr>
        <p:spPr>
          <a:xfrm>
            <a:off x="6163798" y="2194560"/>
            <a:ext cx="5410691" cy="789873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True / False: I am more loyal to companies that support South Boston Speedway versus those that do not.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6533F325-500D-426D-AC22-7971BE6B4CB1}"/>
              </a:ext>
            </a:extLst>
          </p:cNvPr>
          <p:cNvSpPr txBox="1">
            <a:spLocks/>
          </p:cNvSpPr>
          <p:nvPr/>
        </p:nvSpPr>
        <p:spPr>
          <a:xfrm>
            <a:off x="299717" y="4546780"/>
            <a:ext cx="3241046" cy="256924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Somewhat or definitely more likely 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A7FD6C4B-F052-4282-A4D1-51F5F77ED9B2}"/>
              </a:ext>
            </a:extLst>
          </p:cNvPr>
          <p:cNvSpPr txBox="1">
            <a:spLocks/>
          </p:cNvSpPr>
          <p:nvPr/>
        </p:nvSpPr>
        <p:spPr>
          <a:xfrm>
            <a:off x="625687" y="4353822"/>
            <a:ext cx="1294553" cy="256924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No difference</a:t>
            </a: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C88ACB53-63C8-417A-AFA0-F560C79F87C4}"/>
              </a:ext>
            </a:extLst>
          </p:cNvPr>
          <p:cNvSpPr txBox="1">
            <a:spLocks/>
          </p:cNvSpPr>
          <p:nvPr/>
        </p:nvSpPr>
        <p:spPr>
          <a:xfrm>
            <a:off x="671093" y="4163373"/>
            <a:ext cx="1294553" cy="256924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Less likely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AE9B75C0-8784-465A-8255-1A68E12E4055}"/>
              </a:ext>
            </a:extLst>
          </p:cNvPr>
          <p:cNvSpPr txBox="1">
            <a:spLocks/>
          </p:cNvSpPr>
          <p:nvPr/>
        </p:nvSpPr>
        <p:spPr>
          <a:xfrm>
            <a:off x="6725920" y="4560711"/>
            <a:ext cx="789164" cy="225335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True</a:t>
            </a:r>
          </a:p>
        </p:txBody>
      </p:sp>
      <p:sp>
        <p:nvSpPr>
          <p:cNvPr id="34" name="Content Placeholder 9">
            <a:extLst>
              <a:ext uri="{FF2B5EF4-FFF2-40B4-BE49-F238E27FC236}">
                <a16:creationId xmlns:a16="http://schemas.microsoft.com/office/drawing/2014/main" id="{739C3CD8-5AE1-4478-AD72-7664E224E163}"/>
              </a:ext>
            </a:extLst>
          </p:cNvPr>
          <p:cNvSpPr txBox="1">
            <a:spLocks/>
          </p:cNvSpPr>
          <p:nvPr/>
        </p:nvSpPr>
        <p:spPr>
          <a:xfrm>
            <a:off x="6725920" y="4300099"/>
            <a:ext cx="789164" cy="225335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1pPr>
            <a:lvl2pPr marL="612648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Lucida Grande"/>
              <a:buChar char="-"/>
              <a:defRPr sz="1600" b="0" i="0" baseline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2pPr>
            <a:lvl3pPr marL="813816" indent="-2032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Courier New"/>
              <a:buChar char="o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3pPr>
            <a:lvl4pPr marL="1042416" indent="-210312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Wingdings" charset="2"/>
              <a:buChar char="Ø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4pPr>
            <a:lvl5pPr marL="1216152" indent="-201168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v"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  <a:sym typeface="Gill Sans" charset="0"/>
              </a:defRPr>
            </a:lvl5pPr>
            <a:lvl6pPr marL="257159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514317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771476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028634" algn="ctr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Gill Sans" charset="0"/>
              </a:rPr>
              <a:t>False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FF3487-CFE7-4DF7-8A2A-A70A11A226E6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ED608C9-8FB7-41EB-8952-DF2E1BE4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70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CAAF3B-713F-4525-AD9B-77E8AC16A4CC}"/>
              </a:ext>
            </a:extLst>
          </p:cNvPr>
          <p:cNvSpPr/>
          <p:nvPr/>
        </p:nvSpPr>
        <p:spPr>
          <a:xfrm>
            <a:off x="0" y="6445352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1" y="524864"/>
            <a:ext cx="11776131" cy="63367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 Black"/>
                <a:cs typeface="Arial Black"/>
              </a:rPr>
              <a:t>THE STRONGEST FAN SUPPORT IN SPORTS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995C55-8472-4FDA-815B-1C48D24AC058}"/>
              </a:ext>
            </a:extLst>
          </p:cNvPr>
          <p:cNvSpPr/>
          <p:nvPr/>
        </p:nvSpPr>
        <p:spPr>
          <a:xfrm>
            <a:off x="22877" y="-23769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BAC70989-96AF-A79C-ED78-350E77E6B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313" y="1287808"/>
            <a:ext cx="9135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2D2D8A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D2D8A"/>
              </a:buClr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D2D8A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D2D8A"/>
              </a:buClr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tainless-Regular"/>
                <a:ea typeface="MS PGothic" pitchFamily="34" charset="-128"/>
                <a:sym typeface="Gill Sans" charset="0"/>
              </a:rPr>
              <a:t>Proportion of Each Sport’s Avid Fans who Are More Likely to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tainless-Regular"/>
                <a:ea typeface="MS PGothic" pitchFamily="34" charset="-128"/>
                <a:sym typeface="Gill Sans" charset="0"/>
              </a:rPr>
              <a:t>Support the Sport’s Official Sponsors in the Following Ways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7A212CF-4A89-C6E0-2B11-16B39B2A05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469449"/>
              </p:ext>
            </p:extLst>
          </p:nvPr>
        </p:nvGraphicFramePr>
        <p:xfrm>
          <a:off x="1656436" y="1957034"/>
          <a:ext cx="8924880" cy="3765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Box 18">
            <a:extLst>
              <a:ext uri="{FF2B5EF4-FFF2-40B4-BE49-F238E27FC236}">
                <a16:creationId xmlns:a16="http://schemas.microsoft.com/office/drawing/2014/main" id="{A765530F-BB79-64E2-B011-A680F73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40" y="5507214"/>
            <a:ext cx="1055844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82317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tainless-Black"/>
                <a:ea typeface="ＭＳ Ｐゴシック" charset="-128"/>
                <a:cs typeface="Arial" panose="020B0604020202020204" pitchFamily="34" charset="0"/>
                <a:sym typeface="Gill Sans" charset="0"/>
              </a:rPr>
              <a:t>Q: Are you more or less likely to [INSERT LOYALTY METRIC] a product / service if that product / service is an official sponsor of [INSERT SPORT]?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tainless-Black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698956E0-3D9A-5C22-022F-37634A07A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1" y="5933026"/>
            <a:ext cx="62203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2D2D8A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D2D8A"/>
              </a:buClr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D2D8A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D2D8A"/>
              </a:buClr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Char char="»"/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Gill Sans" charset="0"/>
              </a:rPr>
              <a:t>Source:  Turnkey Sports &amp; Entertainment, results published in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Gill Sans" charset="0"/>
              </a:rPr>
              <a:t>SBJ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Gill Sans" charset="0"/>
              </a:rPr>
              <a:t>, n=400 for each sport’s entire study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Gill Sans" charset="0"/>
              </a:rPr>
              <a:t>Note: Data reflects latest results for each sports property as of December 2017</a:t>
            </a:r>
          </a:p>
        </p:txBody>
      </p:sp>
      <p:pic>
        <p:nvPicPr>
          <p:cNvPr id="10" name="Picture 6" descr="http://www.ticketsummit.org/2008/images/logo_sports_business_journal.jpg">
            <a:extLst>
              <a:ext uri="{FF2B5EF4-FFF2-40B4-BE49-F238E27FC236}">
                <a16:creationId xmlns:a16="http://schemas.microsoft.com/office/drawing/2014/main" id="{242965A1-0E4B-E2B8-43A4-FA265393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809" y="6494102"/>
            <a:ext cx="155098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http://www.sportsbusinessdaily.com/Journal/Issues/2017/12/11/Research-and-Ratings/~/media/F9C25DFA42934CE88FADC90CF9FAF38C.ashx">
            <a:extLst>
              <a:ext uri="{FF2B5EF4-FFF2-40B4-BE49-F238E27FC236}">
                <a16:creationId xmlns:a16="http://schemas.microsoft.com/office/drawing/2014/main" id="{8B3F108B-9EDA-36EA-9B5B-6CBD530D0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481" y="6494102"/>
            <a:ext cx="780519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44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CAAF3B-713F-4525-AD9B-77E8AC16A4CC}"/>
              </a:ext>
            </a:extLst>
          </p:cNvPr>
          <p:cNvSpPr/>
          <p:nvPr/>
        </p:nvSpPr>
        <p:spPr>
          <a:xfrm>
            <a:off x="0" y="6042869"/>
            <a:ext cx="12192000" cy="419450"/>
          </a:xfrm>
          <a:prstGeom prst="rect">
            <a:avLst/>
          </a:prstGeom>
          <a:solidFill>
            <a:srgbClr val="ED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D8E92-E06B-49D4-9EB4-A992B4C1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2" y="866548"/>
            <a:ext cx="6955175" cy="6336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/>
                <a:cs typeface="Arial Black"/>
              </a:rPr>
              <a:t>THE NUMBERS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45CD8-58B6-4995-9953-A3BA78DDE217}"/>
              </a:ext>
            </a:extLst>
          </p:cNvPr>
          <p:cNvSpPr/>
          <p:nvPr/>
        </p:nvSpPr>
        <p:spPr>
          <a:xfrm>
            <a:off x="0" y="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09D6A-710B-48D7-AE11-E49DE42125C1}"/>
              </a:ext>
            </a:extLst>
          </p:cNvPr>
          <p:cNvSpPr/>
          <p:nvPr/>
        </p:nvSpPr>
        <p:spPr>
          <a:xfrm>
            <a:off x="0" y="6438550"/>
            <a:ext cx="12192000" cy="41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6BAEA9D-FD6F-4D9E-96BF-8F4C0DC03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321916"/>
              </p:ext>
            </p:extLst>
          </p:nvPr>
        </p:nvGraphicFramePr>
        <p:xfrm>
          <a:off x="7355840" y="1551640"/>
          <a:ext cx="4790439" cy="369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14CA897-45E8-4B67-BAF1-7716D347B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85" y="1551640"/>
            <a:ext cx="6766855" cy="44073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sz="2400" dirty="0">
                <a:latin typeface="+mj-lt"/>
              </a:rPr>
              <a:t>South Boston Speedway and nearby Virginia International Raceway bring over $50 million dollars into Halifax County, VA </a:t>
            </a:r>
            <a:br>
              <a:rPr lang="en-US" dirty="0">
                <a:latin typeface="+mj-lt"/>
              </a:rPr>
            </a:br>
            <a:r>
              <a:rPr lang="en-US" sz="1600" dirty="0">
                <a:latin typeface="+mj-lt"/>
              </a:rPr>
              <a:t>(source: Halifax Co., VA Chamber of Commerce, 2019)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latin typeface="+mj-lt"/>
              </a:rPr>
              <a:t>Email: </a:t>
            </a:r>
          </a:p>
          <a:p>
            <a:pPr lvl="1">
              <a:buFont typeface="Wingdings" charset="2"/>
              <a:buChar char="§"/>
            </a:pPr>
            <a:r>
              <a:rPr lang="en-US" sz="2200" dirty="0">
                <a:latin typeface="+mj-lt"/>
              </a:rPr>
              <a:t>The Speedway manages an active CRM/email system with thousands of accounts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latin typeface="+mj-lt"/>
              </a:rPr>
              <a:t>In-Person: </a:t>
            </a:r>
          </a:p>
          <a:p>
            <a:pPr lvl="1">
              <a:buFont typeface="Wingdings" charset="2"/>
              <a:buChar char="§"/>
            </a:pPr>
            <a:r>
              <a:rPr lang="en-US" sz="2200" dirty="0">
                <a:latin typeface="+mj-lt"/>
              </a:rPr>
              <a:t>Average events attract 2,500-3,000 people. Larger events attract 7,000 or more people.</a:t>
            </a:r>
            <a:endParaRPr lang="en-US" sz="2200" dirty="0">
              <a:latin typeface="+mj-lt"/>
              <a:cs typeface="Calibri Light"/>
            </a:endParaRPr>
          </a:p>
          <a:p>
            <a:pPr lvl="1">
              <a:buFont typeface="Wingdings" charset="2"/>
              <a:buChar char="§"/>
            </a:pPr>
            <a:r>
              <a:rPr lang="en-US" sz="2200" dirty="0">
                <a:latin typeface="+mj-lt"/>
              </a:rPr>
              <a:t>Annually the track brings in over 45,000 guests.</a:t>
            </a:r>
            <a:endParaRPr lang="en-US" sz="2200" dirty="0">
              <a:latin typeface="+mj-lt"/>
              <a:cs typeface="Calibri Light"/>
            </a:endParaRPr>
          </a:p>
          <a:p>
            <a:pPr>
              <a:buFont typeface="Wingdings" charset="2"/>
              <a:buChar char="§"/>
            </a:pPr>
            <a:r>
              <a:rPr lang="en-US" sz="2600" dirty="0">
                <a:latin typeface="+mj-lt"/>
              </a:rPr>
              <a:t>Digital media</a:t>
            </a:r>
          </a:p>
          <a:p>
            <a:pPr lvl="1">
              <a:buFont typeface="Wingdings" charset="2"/>
              <a:buChar char="§"/>
            </a:pPr>
            <a:r>
              <a:rPr lang="en-US" sz="2200" dirty="0">
                <a:latin typeface="+mj-lt"/>
              </a:rPr>
              <a:t>Website - over 400,000 views per year </a:t>
            </a:r>
          </a:p>
          <a:p>
            <a:pPr lvl="1">
              <a:buFont typeface="Wingdings" charset="2"/>
              <a:buChar char="§"/>
            </a:pPr>
            <a:r>
              <a:rPr lang="en-US" sz="2200" dirty="0">
                <a:latin typeface="+mj-lt"/>
              </a:rPr>
              <a:t>Social media – FOUR MILLION annual social media reach/impressions</a:t>
            </a:r>
          </a:p>
          <a:p>
            <a:pPr lvl="1">
              <a:buFont typeface="Wingdings" charset="2"/>
              <a:buChar char="§"/>
            </a:pPr>
            <a:endParaRPr lang="en-US" sz="22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995C55-8472-4FDA-815B-1C48D24AC058}"/>
              </a:ext>
            </a:extLst>
          </p:cNvPr>
          <p:cNvSpPr/>
          <p:nvPr/>
        </p:nvSpPr>
        <p:spPr>
          <a:xfrm>
            <a:off x="0" y="395681"/>
            <a:ext cx="12192000" cy="419450"/>
          </a:xfrm>
          <a:prstGeom prst="rect">
            <a:avLst/>
          </a:prstGeom>
          <a:solidFill>
            <a:srgbClr val="08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65180B6-327A-4C40-A5A8-15406CAF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73" y="6018533"/>
            <a:ext cx="1817527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15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E53AF3D8D8BE48A4B5A311774DDF72" ma:contentTypeVersion="15" ma:contentTypeDescription="Create a new document." ma:contentTypeScope="" ma:versionID="698dd4203fa5d21671c8f09f29fcbeb5">
  <xsd:schema xmlns:xsd="http://www.w3.org/2001/XMLSchema" xmlns:xs="http://www.w3.org/2001/XMLSchema" xmlns:p="http://schemas.microsoft.com/office/2006/metadata/properties" xmlns:ns2="22fad31b-aa5c-4286-98fc-94bfa428948d" xmlns:ns3="51dd1098-1eea-4fbd-a4c0-c5be1cec8bf4" targetNamespace="http://schemas.microsoft.com/office/2006/metadata/properties" ma:root="true" ma:fieldsID="a11c88158cd4b846a83420e281372328" ns2:_="" ns3:_="">
    <xsd:import namespace="22fad31b-aa5c-4286-98fc-94bfa428948d"/>
    <xsd:import namespace="51dd1098-1eea-4fbd-a4c0-c5be1cec8b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fad31b-aa5c-4286-98fc-94bfa42894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0be38c3-f131-4fc3-bc9c-649db54a77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d1098-1eea-4fbd-a4c0-c5be1cec8bf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e801bd4-05d7-4a75-8605-167d6bf6b41d}" ma:internalName="TaxCatchAll" ma:showField="CatchAllData" ma:web="51dd1098-1eea-4fbd-a4c0-c5be1cec8b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dd1098-1eea-4fbd-a4c0-c5be1cec8bf4" xsi:nil="true"/>
    <lcf76f155ced4ddcb4097134ff3c332f xmlns="22fad31b-aa5c-4286-98fc-94bfa428948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D2E084-A264-4286-BEE4-6A6B203C24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fad31b-aa5c-4286-98fc-94bfa428948d"/>
    <ds:schemaRef ds:uri="51dd1098-1eea-4fbd-a4c0-c5be1cec8b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EB1EC7-BAE0-4CCE-9088-1B0693C19E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8E6104-279B-4132-AA8C-26FD64C142C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51dd1098-1eea-4fbd-a4c0-c5be1cec8bf4"/>
    <ds:schemaRef ds:uri="http://schemas.microsoft.com/office/infopath/2007/PartnerControls"/>
    <ds:schemaRef ds:uri="22fad31b-aa5c-4286-98fc-94bfa428948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1128</Words>
  <Application>Microsoft Office PowerPoint</Application>
  <PresentationFormat>Widescreen</PresentationFormat>
  <Paragraphs>142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Daytona</vt:lpstr>
      <vt:lpstr>Eras Bold ITC</vt:lpstr>
      <vt:lpstr>Gill Sans</vt:lpstr>
      <vt:lpstr>raleway</vt:lpstr>
      <vt:lpstr>raleway-semibold</vt:lpstr>
      <vt:lpstr>Stainless-Black</vt:lpstr>
      <vt:lpstr>Stainless-Regular</vt:lpstr>
      <vt:lpstr>Wingdings</vt:lpstr>
      <vt:lpstr>Office Theme</vt:lpstr>
      <vt:lpstr>ABOUT THIS DECK *Delete this slide before presenting. For team info purposes only.</vt:lpstr>
      <vt:lpstr>PowerPoint Presentation</vt:lpstr>
      <vt:lpstr>HISTORY</vt:lpstr>
      <vt:lpstr>WHY SOBO?</vt:lpstr>
      <vt:lpstr>LOCAL. REGIONAL. NATIONAL.</vt:lpstr>
      <vt:lpstr>STRONG SUPPORT OF LOCAL RACING SPONSORS</vt:lpstr>
      <vt:lpstr>OUR FANS SUPPORT BUSINESSES THAT SUPPORT US</vt:lpstr>
      <vt:lpstr>THE STRONGEST FAN SUPPORT IN SPORTS</vt:lpstr>
      <vt:lpstr>THE NUMBERS</vt:lpstr>
      <vt:lpstr>WORLDWIDE LIVESTREAMING</vt:lpstr>
      <vt:lpstr>WHO ARE OUR FANS?</vt:lpstr>
      <vt:lpstr>PowerPoint Presentation</vt:lpstr>
      <vt:lpstr>PowerPoint Presentation</vt:lpstr>
      <vt:lpstr>USE THIS SLIDE &amp; OTHERS TO DETAIL PARTNERSHIP</vt:lpstr>
      <vt:lpstr>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Brashears, Chase</dc:creator>
  <cp:lastModifiedBy>Chase Brashears</cp:lastModifiedBy>
  <cp:revision>3</cp:revision>
  <dcterms:created xsi:type="dcterms:W3CDTF">2020-11-05T21:05:52Z</dcterms:created>
  <dcterms:modified xsi:type="dcterms:W3CDTF">2022-12-28T02:43:25Z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0x010100B5E53AF3D8D8BE48A4B5A311774DDF72</vt:lpwstr>
  </property>
  <property fmtid="{D5CDD505-2E9C-101B-9397-08002B2CF9AE}" pid="3" name="xd_Signature">
    <vt:lpwstr/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